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1"/>
  </p:sldMasterIdLst>
  <p:notesMasterIdLst>
    <p:notesMasterId r:id="rId18"/>
  </p:notesMasterIdLst>
  <p:handoutMasterIdLst>
    <p:handoutMasterId r:id="rId19"/>
  </p:handoutMasterIdLst>
  <p:sldIdLst>
    <p:sldId id="393" r:id="rId2"/>
    <p:sldId id="306" r:id="rId3"/>
    <p:sldId id="375" r:id="rId4"/>
    <p:sldId id="364" r:id="rId5"/>
    <p:sldId id="378" r:id="rId6"/>
    <p:sldId id="340" r:id="rId7"/>
    <p:sldId id="379" r:id="rId8"/>
    <p:sldId id="380" r:id="rId9"/>
    <p:sldId id="382" r:id="rId10"/>
    <p:sldId id="384" r:id="rId11"/>
    <p:sldId id="387" r:id="rId12"/>
    <p:sldId id="388" r:id="rId13"/>
    <p:sldId id="389" r:id="rId14"/>
    <p:sldId id="391" r:id="rId15"/>
    <p:sldId id="392" r:id="rId16"/>
    <p:sldId id="385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990033"/>
    <a:srgbClr val="EAEAFA"/>
    <a:srgbClr val="CCECFF"/>
    <a:srgbClr val="0066CC"/>
    <a:srgbClr val="3366CC"/>
    <a:srgbClr val="081DE6"/>
    <a:srgbClr val="FFFF66"/>
    <a:srgbClr val="FFCC00"/>
  </p:clrMru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98" autoAdjust="0"/>
  </p:normalViewPr>
  <p:slideViewPr>
    <p:cSldViewPr>
      <p:cViewPr>
        <p:scale>
          <a:sx n="70" d="100"/>
          <a:sy n="70" d="100"/>
        </p:scale>
        <p:origin x="-1382" y="-38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C506B69-7C32-4C69-A8FF-0719FDCAD2B0}" type="doc">
      <dgm:prSet loTypeId="urn:microsoft.com/office/officeart/2005/8/layout/venn1" loCatId="relationship" qsTypeId="urn:microsoft.com/office/officeart/2005/8/quickstyle/simple1#1" qsCatId="simple" csTypeId="urn:microsoft.com/office/officeart/2005/8/colors/colorful5" csCatId="colorful" phldr="1"/>
      <dgm:spPr/>
    </dgm:pt>
    <dgm:pt modelId="{EA34962E-5739-47FB-8136-303AE8E432EE}">
      <dgm:prSet phldrT="[Текст]" custT="1"/>
      <dgm:spPr/>
      <dgm:t>
        <a:bodyPr/>
        <a:lstStyle/>
        <a:p>
          <a:r>
            <a:rPr lang="ru-RU" sz="3200" dirty="0" smtClean="0">
              <a:solidFill>
                <a:srgbClr val="990033"/>
              </a:solidFill>
            </a:rPr>
            <a:t>Углубленное изучение предметов</a:t>
          </a:r>
          <a:endParaRPr lang="ru-RU" sz="3200" dirty="0">
            <a:solidFill>
              <a:srgbClr val="990033"/>
            </a:solidFill>
          </a:endParaRPr>
        </a:p>
      </dgm:t>
    </dgm:pt>
    <dgm:pt modelId="{0AB6AAC3-A847-4954-A5F0-CA66A8C1395D}" type="parTrans" cxnId="{599BB89B-721E-4810-AD24-6F54E12848D3}">
      <dgm:prSet/>
      <dgm:spPr/>
      <dgm:t>
        <a:bodyPr/>
        <a:lstStyle/>
        <a:p>
          <a:endParaRPr lang="ru-RU"/>
        </a:p>
      </dgm:t>
    </dgm:pt>
    <dgm:pt modelId="{0E714EBB-7077-468B-85FA-01CD56A366D7}" type="sibTrans" cxnId="{599BB89B-721E-4810-AD24-6F54E12848D3}">
      <dgm:prSet/>
      <dgm:spPr/>
      <dgm:t>
        <a:bodyPr/>
        <a:lstStyle/>
        <a:p>
          <a:endParaRPr lang="ru-RU"/>
        </a:p>
      </dgm:t>
    </dgm:pt>
    <dgm:pt modelId="{C6C8F3FD-AC30-4A3A-B0B3-49A907BA71CA}">
      <dgm:prSet phldrT="[Текст]" custT="1"/>
      <dgm:spPr/>
      <dgm:t>
        <a:bodyPr/>
        <a:lstStyle/>
        <a:p>
          <a:r>
            <a:rPr lang="ru-RU" sz="3200" dirty="0" smtClean="0">
              <a:solidFill>
                <a:srgbClr val="990033"/>
              </a:solidFill>
            </a:rPr>
            <a:t>Профильное обучение</a:t>
          </a:r>
          <a:endParaRPr lang="ru-RU" sz="3200" dirty="0">
            <a:solidFill>
              <a:srgbClr val="990033"/>
            </a:solidFill>
          </a:endParaRPr>
        </a:p>
      </dgm:t>
    </dgm:pt>
    <dgm:pt modelId="{BADD107A-64DB-429F-B5CD-1E7815CAF81F}" type="parTrans" cxnId="{74E935F4-4A62-4F7A-8ACE-684FEC2FD07F}">
      <dgm:prSet/>
      <dgm:spPr/>
      <dgm:t>
        <a:bodyPr/>
        <a:lstStyle/>
        <a:p>
          <a:endParaRPr lang="ru-RU"/>
        </a:p>
      </dgm:t>
    </dgm:pt>
    <dgm:pt modelId="{17BC8736-00B7-40CE-B288-08AA2C20D65F}" type="sibTrans" cxnId="{74E935F4-4A62-4F7A-8ACE-684FEC2FD07F}">
      <dgm:prSet/>
      <dgm:spPr/>
      <dgm:t>
        <a:bodyPr/>
        <a:lstStyle/>
        <a:p>
          <a:endParaRPr lang="ru-RU"/>
        </a:p>
      </dgm:t>
    </dgm:pt>
    <dgm:pt modelId="{C1C38A07-72B2-43B6-B1FE-1C5B2D7849D4}">
      <dgm:prSet phldrT="[Текст]" custT="1"/>
      <dgm:spPr/>
      <dgm:t>
        <a:bodyPr/>
        <a:lstStyle/>
        <a:p>
          <a:r>
            <a:rPr lang="ru-RU" sz="3200" dirty="0" err="1" smtClean="0">
              <a:solidFill>
                <a:srgbClr val="990033"/>
              </a:solidFill>
            </a:rPr>
            <a:t>Пред-профильное</a:t>
          </a:r>
          <a:r>
            <a:rPr lang="ru-RU" sz="3200" dirty="0" smtClean="0">
              <a:solidFill>
                <a:srgbClr val="990033"/>
              </a:solidFill>
            </a:rPr>
            <a:t> обучение</a:t>
          </a:r>
          <a:endParaRPr lang="ru-RU" sz="3200" dirty="0">
            <a:solidFill>
              <a:srgbClr val="990033"/>
            </a:solidFill>
          </a:endParaRPr>
        </a:p>
      </dgm:t>
    </dgm:pt>
    <dgm:pt modelId="{0DA8C980-A31A-4518-B32A-6D490E82851D}" type="parTrans" cxnId="{AB14FE05-A9F7-444B-AED9-E93E91DD7B78}">
      <dgm:prSet/>
      <dgm:spPr/>
      <dgm:t>
        <a:bodyPr/>
        <a:lstStyle/>
        <a:p>
          <a:endParaRPr lang="ru-RU"/>
        </a:p>
      </dgm:t>
    </dgm:pt>
    <dgm:pt modelId="{F6213B4B-41A8-44FF-8F53-789A9BDA1E0C}" type="sibTrans" cxnId="{AB14FE05-A9F7-444B-AED9-E93E91DD7B78}">
      <dgm:prSet/>
      <dgm:spPr/>
      <dgm:t>
        <a:bodyPr/>
        <a:lstStyle/>
        <a:p>
          <a:endParaRPr lang="ru-RU"/>
        </a:p>
      </dgm:t>
    </dgm:pt>
    <dgm:pt modelId="{7EB0EA00-517B-4CCE-8427-BDA857E8C9B4}" type="pres">
      <dgm:prSet presAssocID="{1C506B69-7C32-4C69-A8FF-0719FDCAD2B0}" presName="compositeShape" presStyleCnt="0">
        <dgm:presLayoutVars>
          <dgm:chMax val="7"/>
          <dgm:dir/>
          <dgm:resizeHandles val="exact"/>
        </dgm:presLayoutVars>
      </dgm:prSet>
      <dgm:spPr/>
    </dgm:pt>
    <dgm:pt modelId="{ED94799C-E19F-402C-BFD0-869D182F71BC}" type="pres">
      <dgm:prSet presAssocID="{EA34962E-5739-47FB-8136-303AE8E432EE}" presName="circ1" presStyleLbl="vennNode1" presStyleIdx="0" presStyleCnt="3" custScaleX="127433" custLinFactNeighborX="2381" custLinFactNeighborY="2246"/>
      <dgm:spPr/>
      <dgm:t>
        <a:bodyPr/>
        <a:lstStyle/>
        <a:p>
          <a:endParaRPr lang="ru-RU"/>
        </a:p>
      </dgm:t>
    </dgm:pt>
    <dgm:pt modelId="{5A79C5F4-414B-40B1-8F45-59E57940D900}" type="pres">
      <dgm:prSet presAssocID="{EA34962E-5739-47FB-8136-303AE8E432EE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92C1CE-EF1C-4476-8A85-03F7334CB7B6}" type="pres">
      <dgm:prSet presAssocID="{C6C8F3FD-AC30-4A3A-B0B3-49A907BA71CA}" presName="circ2" presStyleLbl="vennNode1" presStyleIdx="1" presStyleCnt="3" custScaleX="119121" custLinFactNeighborX="1757" custLinFactNeighborY="-2491"/>
      <dgm:spPr/>
      <dgm:t>
        <a:bodyPr/>
        <a:lstStyle/>
        <a:p>
          <a:endParaRPr lang="ru-RU"/>
        </a:p>
      </dgm:t>
    </dgm:pt>
    <dgm:pt modelId="{B8ABE0ED-1AAC-4A8B-98AD-E34889AF40CB}" type="pres">
      <dgm:prSet presAssocID="{C6C8F3FD-AC30-4A3A-B0B3-49A907BA71CA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DA704C-0AEE-4572-A104-1AEFF1A37735}" type="pres">
      <dgm:prSet presAssocID="{C1C38A07-72B2-43B6-B1FE-1C5B2D7849D4}" presName="circ3" presStyleLbl="vennNode1" presStyleIdx="2" presStyleCnt="3" custScaleX="121809"/>
      <dgm:spPr/>
      <dgm:t>
        <a:bodyPr/>
        <a:lstStyle/>
        <a:p>
          <a:endParaRPr lang="ru-RU"/>
        </a:p>
      </dgm:t>
    </dgm:pt>
    <dgm:pt modelId="{7D9ED73B-CAA7-46BD-8F9F-E0A1D8936DEA}" type="pres">
      <dgm:prSet presAssocID="{C1C38A07-72B2-43B6-B1FE-1C5B2D7849D4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1D42766-D45E-476F-9E7F-2D9A851802FA}" type="presOf" srcId="{EA34962E-5739-47FB-8136-303AE8E432EE}" destId="{ED94799C-E19F-402C-BFD0-869D182F71BC}" srcOrd="0" destOrd="0" presId="urn:microsoft.com/office/officeart/2005/8/layout/venn1"/>
    <dgm:cxn modelId="{4FDE71F9-D336-4414-8670-D53DC3392864}" type="presOf" srcId="{EA34962E-5739-47FB-8136-303AE8E432EE}" destId="{5A79C5F4-414B-40B1-8F45-59E57940D900}" srcOrd="1" destOrd="0" presId="urn:microsoft.com/office/officeart/2005/8/layout/venn1"/>
    <dgm:cxn modelId="{EA077EC1-A93E-4290-BE81-13910E2478E4}" type="presOf" srcId="{C6C8F3FD-AC30-4A3A-B0B3-49A907BA71CA}" destId="{B8ABE0ED-1AAC-4A8B-98AD-E34889AF40CB}" srcOrd="1" destOrd="0" presId="urn:microsoft.com/office/officeart/2005/8/layout/venn1"/>
    <dgm:cxn modelId="{B2C70586-3B42-403F-A53A-89632FE88141}" type="presOf" srcId="{C1C38A07-72B2-43B6-B1FE-1C5B2D7849D4}" destId="{7FDA704C-0AEE-4572-A104-1AEFF1A37735}" srcOrd="0" destOrd="0" presId="urn:microsoft.com/office/officeart/2005/8/layout/venn1"/>
    <dgm:cxn modelId="{DE6B5E5A-79D2-4446-A807-69048EF9C68A}" type="presOf" srcId="{1C506B69-7C32-4C69-A8FF-0719FDCAD2B0}" destId="{7EB0EA00-517B-4CCE-8427-BDA857E8C9B4}" srcOrd="0" destOrd="0" presId="urn:microsoft.com/office/officeart/2005/8/layout/venn1"/>
    <dgm:cxn modelId="{4CE76418-D6E3-40A2-A697-F7717B27EAF0}" type="presOf" srcId="{C1C38A07-72B2-43B6-B1FE-1C5B2D7849D4}" destId="{7D9ED73B-CAA7-46BD-8F9F-E0A1D8936DEA}" srcOrd="1" destOrd="0" presId="urn:microsoft.com/office/officeart/2005/8/layout/venn1"/>
    <dgm:cxn modelId="{74E935F4-4A62-4F7A-8ACE-684FEC2FD07F}" srcId="{1C506B69-7C32-4C69-A8FF-0719FDCAD2B0}" destId="{C6C8F3FD-AC30-4A3A-B0B3-49A907BA71CA}" srcOrd="1" destOrd="0" parTransId="{BADD107A-64DB-429F-B5CD-1E7815CAF81F}" sibTransId="{17BC8736-00B7-40CE-B288-08AA2C20D65F}"/>
    <dgm:cxn modelId="{599BB89B-721E-4810-AD24-6F54E12848D3}" srcId="{1C506B69-7C32-4C69-A8FF-0719FDCAD2B0}" destId="{EA34962E-5739-47FB-8136-303AE8E432EE}" srcOrd="0" destOrd="0" parTransId="{0AB6AAC3-A847-4954-A5F0-CA66A8C1395D}" sibTransId="{0E714EBB-7077-468B-85FA-01CD56A366D7}"/>
    <dgm:cxn modelId="{AB14FE05-A9F7-444B-AED9-E93E91DD7B78}" srcId="{1C506B69-7C32-4C69-A8FF-0719FDCAD2B0}" destId="{C1C38A07-72B2-43B6-B1FE-1C5B2D7849D4}" srcOrd="2" destOrd="0" parTransId="{0DA8C980-A31A-4518-B32A-6D490E82851D}" sibTransId="{F6213B4B-41A8-44FF-8F53-789A9BDA1E0C}"/>
    <dgm:cxn modelId="{4EB7CCBB-8731-4B37-8F27-29936BC0BAC5}" type="presOf" srcId="{C6C8F3FD-AC30-4A3A-B0B3-49A907BA71CA}" destId="{6692C1CE-EF1C-4476-8A85-03F7334CB7B6}" srcOrd="0" destOrd="0" presId="urn:microsoft.com/office/officeart/2005/8/layout/venn1"/>
    <dgm:cxn modelId="{C7525752-17DF-42FA-836B-70E0CB831798}" type="presParOf" srcId="{7EB0EA00-517B-4CCE-8427-BDA857E8C9B4}" destId="{ED94799C-E19F-402C-BFD0-869D182F71BC}" srcOrd="0" destOrd="0" presId="urn:microsoft.com/office/officeart/2005/8/layout/venn1"/>
    <dgm:cxn modelId="{5CB8C0C8-A337-4009-8DAE-2697090A1FB0}" type="presParOf" srcId="{7EB0EA00-517B-4CCE-8427-BDA857E8C9B4}" destId="{5A79C5F4-414B-40B1-8F45-59E57940D900}" srcOrd="1" destOrd="0" presId="urn:microsoft.com/office/officeart/2005/8/layout/venn1"/>
    <dgm:cxn modelId="{1E944A59-A9B4-4438-B13B-351F996FD257}" type="presParOf" srcId="{7EB0EA00-517B-4CCE-8427-BDA857E8C9B4}" destId="{6692C1CE-EF1C-4476-8A85-03F7334CB7B6}" srcOrd="2" destOrd="0" presId="urn:microsoft.com/office/officeart/2005/8/layout/venn1"/>
    <dgm:cxn modelId="{219D8E3D-34C4-47EE-8D0C-46B98AB5F709}" type="presParOf" srcId="{7EB0EA00-517B-4CCE-8427-BDA857E8C9B4}" destId="{B8ABE0ED-1AAC-4A8B-98AD-E34889AF40CB}" srcOrd="3" destOrd="0" presId="urn:microsoft.com/office/officeart/2005/8/layout/venn1"/>
    <dgm:cxn modelId="{7F055CF3-556E-44E0-8455-AC959564C16D}" type="presParOf" srcId="{7EB0EA00-517B-4CCE-8427-BDA857E8C9B4}" destId="{7FDA704C-0AEE-4572-A104-1AEFF1A37735}" srcOrd="4" destOrd="0" presId="urn:microsoft.com/office/officeart/2005/8/layout/venn1"/>
    <dgm:cxn modelId="{A646DC6B-CA56-4316-8EDE-C2078BBD2ADC}" type="presParOf" srcId="{7EB0EA00-517B-4CCE-8427-BDA857E8C9B4}" destId="{7D9ED73B-CAA7-46BD-8F9F-E0A1D8936DEA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3CC55326-E58E-4AE4-BE8D-222AB68DCF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42B287EF-6D6C-40D2-A47E-A6F01437E5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0" name="Заметки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 w="9525"/>
        </p:spPr>
        <p:txBody>
          <a:bodyPr/>
          <a:lstStyle/>
          <a:p>
            <a:endParaRPr lang="ru-RU" smtClean="0"/>
          </a:p>
        </p:txBody>
      </p:sp>
      <p:sp>
        <p:nvSpPr>
          <p:cNvPr id="17411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DC2617D-AD29-4165-8249-37C153D8EFBB}" type="slidenum">
              <a:rPr lang="ru-RU" sz="1200"/>
              <a:pPr algn="r"/>
              <a:t>2</a:t>
            </a:fld>
            <a:endParaRPr lang="ru-RU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7700" y="1447800"/>
            <a:ext cx="7848600" cy="12954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048000"/>
            <a:ext cx="8077200" cy="635000"/>
          </a:xfrm>
        </p:spPr>
        <p:txBody>
          <a:bodyPr/>
          <a:lstStyle>
            <a:lvl1pPr marL="0" indent="0" algn="ctr">
              <a:buFontTx/>
              <a:buNone/>
              <a:defRPr sz="36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+mn-lt"/>
              </a:defRPr>
            </a:lvl1pPr>
          </a:lstStyle>
          <a:p>
            <a:pPr>
              <a:defRPr/>
            </a:pPr>
            <a:fld id="{C859B49B-325B-4D2E-A9D1-A3CE42AE49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5E81FC-7011-4C05-A0A8-35AF27BFA8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2019300" cy="5715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85800"/>
            <a:ext cx="5905500" cy="5715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8F4595-148E-4962-81D3-71CCCEAE66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223F9B-020C-4BC9-AB1F-9C3ED60B43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24BAF2-5545-4C31-AB4F-B1C08F8FA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39624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0" y="1905000"/>
            <a:ext cx="39624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88DC95-5F32-48F9-8FC0-B0B5B86433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8905BA-4AA9-4E75-843F-468DAD22E2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73316F-4623-4A9A-9239-0B5EA0CA93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C38344-C884-4ED7-ABFA-473E924DD3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BCA2F7-5923-4F39-A23A-2C9FA6B313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236AFC-C071-4B4F-AED4-27E78A9570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077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 bullet text</a:t>
            </a:r>
          </a:p>
          <a:p>
            <a:pPr lvl="2"/>
            <a:r>
              <a:rPr lang="en-US" smtClean="0"/>
              <a:t>Third level bullet text</a:t>
            </a:r>
          </a:p>
          <a:p>
            <a:pPr lvl="3"/>
            <a:r>
              <a:rPr lang="en-US" smtClean="0"/>
              <a:t> Fourth level bullet text</a:t>
            </a:r>
          </a:p>
          <a:p>
            <a:pPr lvl="4"/>
            <a:r>
              <a:rPr lang="en-US" smtClean="0"/>
              <a:t>Fifth level bullet text</a:t>
            </a:r>
          </a:p>
          <a:p>
            <a:pPr lvl="1"/>
            <a:endParaRPr lang="en-US" smtClean="0"/>
          </a:p>
          <a:p>
            <a:pPr lvl="2"/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85800"/>
            <a:ext cx="8077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85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294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5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6294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1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6294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4112496-F7E1-4165-A585-D2475C5A07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69" r:id="rId2"/>
    <p:sldLayoutId id="2147483668" r:id="rId3"/>
    <p:sldLayoutId id="2147483667" r:id="rId4"/>
    <p:sldLayoutId id="2147483666" r:id="rId5"/>
    <p:sldLayoutId id="2147483665" r:id="rId6"/>
    <p:sldLayoutId id="2147483664" r:id="rId7"/>
    <p:sldLayoutId id="2147483663" r:id="rId8"/>
    <p:sldLayoutId id="2147483662" r:id="rId9"/>
    <p:sldLayoutId id="2147483661" r:id="rId10"/>
    <p:sldLayoutId id="2147483660" r:id="rId11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lnSpc>
          <a:spcPct val="125000"/>
        </a:lnSpc>
        <a:spcBef>
          <a:spcPct val="20000"/>
        </a:spcBef>
        <a:spcAft>
          <a:spcPct val="0"/>
        </a:spcAft>
        <a:buClr>
          <a:schemeClr val="bg2"/>
        </a:buClr>
        <a:buChar char="•"/>
        <a:defRPr sz="3200">
          <a:solidFill>
            <a:srgbClr val="284C6A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rebuchet MS" pitchFamily="34" charset="0"/>
        <a:buChar char="−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rebuchet MS" pitchFamily="34" charset="0"/>
        <a:buChar char="−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1905000"/>
            <a:ext cx="8077200" cy="914400"/>
          </a:xfrm>
        </p:spPr>
        <p:txBody>
          <a:bodyPr/>
          <a:lstStyle/>
          <a:p>
            <a:pPr algn="ctr"/>
            <a:r>
              <a:rPr lang="ru-RU" b="1" smtClean="0">
                <a:latin typeface="Arial" charset="0"/>
              </a:rPr>
              <a:t>Система профориентационной работы </a:t>
            </a:r>
            <a:br>
              <a:rPr lang="ru-RU" b="1" smtClean="0">
                <a:latin typeface="Arial" charset="0"/>
              </a:rPr>
            </a:br>
            <a:r>
              <a:rPr lang="ru-RU" b="1" smtClean="0">
                <a:latin typeface="Arial" charset="0"/>
              </a:rPr>
              <a:t>в МБОУ Часцовской СОШ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3000" b="1" dirty="0">
                <a:solidFill>
                  <a:srgbClr val="990033"/>
                </a:solidFill>
                <a:latin typeface="Georgia" pitchFamily="18" charset="0"/>
              </a:rPr>
              <a:t>Этапы и содержание </a:t>
            </a:r>
            <a:r>
              <a:rPr lang="ru-RU" sz="3000" b="1" dirty="0" err="1">
                <a:solidFill>
                  <a:srgbClr val="990033"/>
                </a:solidFill>
                <a:latin typeface="Georgia" pitchFamily="18" charset="0"/>
              </a:rPr>
              <a:t>профориентационной</a:t>
            </a:r>
            <a:r>
              <a:rPr lang="ru-RU" sz="3000" b="1" dirty="0">
                <a:solidFill>
                  <a:srgbClr val="990033"/>
                </a:solidFill>
                <a:latin typeface="Georgia" pitchFamily="18" charset="0"/>
              </a:rPr>
              <a:t> работы в школе: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 sz="2400" b="1" u="sng" smtClean="0">
                <a:latin typeface="Georgia" pitchFamily="18" charset="0"/>
              </a:rPr>
              <a:t>10-11 классы: </a:t>
            </a:r>
          </a:p>
          <a:p>
            <a:r>
              <a:rPr lang="ru-RU" sz="2400" smtClean="0">
                <a:latin typeface="Georgia" pitchFamily="18" charset="0"/>
              </a:rPr>
              <a:t>обучение действиям по самоподготовке и саморазвитию,</a:t>
            </a:r>
          </a:p>
          <a:p>
            <a:r>
              <a:rPr lang="ru-RU" sz="2400" smtClean="0">
                <a:latin typeface="Georgia" pitchFamily="18" charset="0"/>
              </a:rPr>
              <a:t> формирование профессиональных качеств в избранном виде труда, </a:t>
            </a:r>
          </a:p>
          <a:p>
            <a:r>
              <a:rPr lang="ru-RU" sz="2400" smtClean="0">
                <a:latin typeface="Georgia" pitchFamily="18" charset="0"/>
              </a:rPr>
              <a:t>коррекция профессиональных планов, </a:t>
            </a:r>
          </a:p>
          <a:p>
            <a:r>
              <a:rPr lang="ru-RU" sz="2400" smtClean="0">
                <a:latin typeface="Georgia" pitchFamily="18" charset="0"/>
              </a:rPr>
              <a:t>оценка готовности к избранной деятельности.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Заголовок 1"/>
          <p:cNvSpPr>
            <a:spLocks noGrp="1"/>
          </p:cNvSpPr>
          <p:nvPr>
            <p:ph type="ctrTitle"/>
          </p:nvPr>
        </p:nvSpPr>
        <p:spPr>
          <a:xfrm>
            <a:off x="0" y="33338"/>
            <a:ext cx="9144000" cy="1470025"/>
          </a:xfrm>
        </p:spPr>
        <p:txBody>
          <a:bodyPr/>
          <a:lstStyle/>
          <a:p>
            <a:r>
              <a:rPr lang="ru-RU" sz="3200" smtClean="0">
                <a:solidFill>
                  <a:srgbClr val="990033"/>
                </a:solidFill>
              </a:rPr>
              <a:t>Источник информации о будущей профессии</a:t>
            </a:r>
          </a:p>
        </p:txBody>
      </p:sp>
      <p:graphicFrame>
        <p:nvGraphicFramePr>
          <p:cNvPr id="27650" name="Диаграмма 4"/>
          <p:cNvGraphicFramePr>
            <a:graphicFrameLocks/>
          </p:cNvGraphicFramePr>
          <p:nvPr/>
        </p:nvGraphicFramePr>
        <p:xfrm>
          <a:off x="-50800" y="1290638"/>
          <a:ext cx="9245600" cy="5618162"/>
        </p:xfrm>
        <a:graphic>
          <a:graphicData uri="http://schemas.openxmlformats.org/presentationml/2006/ole">
            <p:oleObj spid="_x0000_s27650" r:id="rId3" imgW="9242337" imgH="5614903" progId="Excel.Chart.8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Заголовок 1"/>
          <p:cNvSpPr>
            <a:spLocks noGrp="1"/>
          </p:cNvSpPr>
          <p:nvPr>
            <p:ph type="ctrTitle"/>
          </p:nvPr>
        </p:nvSpPr>
        <p:spPr>
          <a:xfrm>
            <a:off x="0" y="33338"/>
            <a:ext cx="9144000" cy="1470025"/>
          </a:xfrm>
        </p:spPr>
        <p:txBody>
          <a:bodyPr/>
          <a:lstStyle/>
          <a:p>
            <a:r>
              <a:rPr lang="ru-RU" sz="4000" smtClean="0">
                <a:solidFill>
                  <a:srgbClr val="990033"/>
                </a:solidFill>
              </a:rPr>
              <a:t>Когда Вы впервые задумались</a:t>
            </a:r>
            <a:br>
              <a:rPr lang="ru-RU" sz="4000" smtClean="0">
                <a:solidFill>
                  <a:srgbClr val="990033"/>
                </a:solidFill>
              </a:rPr>
            </a:br>
            <a:r>
              <a:rPr lang="ru-RU" sz="4000" smtClean="0">
                <a:solidFill>
                  <a:srgbClr val="990033"/>
                </a:solidFill>
              </a:rPr>
              <a:t> о будущей профессии?</a:t>
            </a:r>
          </a:p>
        </p:txBody>
      </p:sp>
      <p:graphicFrame>
        <p:nvGraphicFramePr>
          <p:cNvPr id="28674" name="Диаграмма 4"/>
          <p:cNvGraphicFramePr>
            <a:graphicFrameLocks/>
          </p:cNvGraphicFramePr>
          <p:nvPr/>
        </p:nvGraphicFramePr>
        <p:xfrm>
          <a:off x="-50800" y="1290638"/>
          <a:ext cx="9245600" cy="5618162"/>
        </p:xfrm>
        <a:graphic>
          <a:graphicData uri="http://schemas.openxmlformats.org/presentationml/2006/ole">
            <p:oleObj spid="_x0000_s28674" r:id="rId3" imgW="9242337" imgH="5614903" progId="Excel.Chart.8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-100013"/>
            <a:ext cx="9144000" cy="803276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3200" dirty="0" smtClean="0">
                <a:solidFill>
                  <a:srgbClr val="990033"/>
                </a:solidFill>
              </a:rPr>
              <a:t>Рейтинг профессий, выбираемых выпускниками</a:t>
            </a:r>
            <a:endParaRPr lang="ru-RU" sz="3200" dirty="0">
              <a:solidFill>
                <a:srgbClr val="990033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752475"/>
          <a:ext cx="9144000" cy="6105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38164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Профессии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381642">
                <a:tc>
                  <a:txBody>
                    <a:bodyPr/>
                    <a:lstStyle/>
                    <a:p>
                      <a:r>
                        <a:rPr lang="ru-RU" dirty="0" smtClean="0"/>
                        <a:t>Специалист ИКТ, программист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15,7%</a:t>
                      </a:r>
                      <a:endParaRPr lang="ru-RU" dirty="0"/>
                    </a:p>
                  </a:txBody>
                  <a:tcPr/>
                </a:tc>
              </a:tr>
              <a:tr h="381642">
                <a:tc>
                  <a:txBody>
                    <a:bodyPr/>
                    <a:lstStyle/>
                    <a:p>
                      <a:r>
                        <a:rPr lang="ru-RU" dirty="0" smtClean="0"/>
                        <a:t>Юрист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6%</a:t>
                      </a:r>
                      <a:endParaRPr lang="ru-RU" dirty="0"/>
                    </a:p>
                  </a:txBody>
                  <a:tcPr/>
                </a:tc>
              </a:tr>
              <a:tr h="381642">
                <a:tc>
                  <a:txBody>
                    <a:bodyPr/>
                    <a:lstStyle/>
                    <a:p>
                      <a:r>
                        <a:rPr lang="ru-RU" dirty="0" smtClean="0"/>
                        <a:t>Врач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10,5</a:t>
                      </a:r>
                      <a:r>
                        <a:rPr lang="ru-RU" baseline="0" dirty="0" smtClean="0"/>
                        <a:t>%</a:t>
                      </a:r>
                      <a:endParaRPr lang="ru-RU" dirty="0"/>
                    </a:p>
                  </a:txBody>
                  <a:tcPr/>
                </a:tc>
              </a:tr>
              <a:tr h="381642">
                <a:tc>
                  <a:txBody>
                    <a:bodyPr/>
                    <a:lstStyle/>
                    <a:p>
                      <a:r>
                        <a:rPr lang="ru-RU" dirty="0" smtClean="0"/>
                        <a:t>Парикмахер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2,3%</a:t>
                      </a:r>
                      <a:endParaRPr lang="ru-RU" dirty="0"/>
                    </a:p>
                  </a:txBody>
                  <a:tcPr/>
                </a:tc>
              </a:tr>
              <a:tr h="381642">
                <a:tc>
                  <a:txBody>
                    <a:bodyPr/>
                    <a:lstStyle/>
                    <a:p>
                      <a:r>
                        <a:rPr lang="ru-RU" dirty="0" smtClean="0"/>
                        <a:t>Психолог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5,4%</a:t>
                      </a:r>
                      <a:endParaRPr lang="ru-RU" dirty="0"/>
                    </a:p>
                  </a:txBody>
                  <a:tcPr/>
                </a:tc>
              </a:tr>
              <a:tr h="381642">
                <a:tc>
                  <a:txBody>
                    <a:bodyPr/>
                    <a:lstStyle/>
                    <a:p>
                      <a:r>
                        <a:rPr lang="ru-RU" dirty="0" smtClean="0"/>
                        <a:t>Повар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2,7%</a:t>
                      </a:r>
                      <a:endParaRPr lang="ru-RU" dirty="0"/>
                    </a:p>
                  </a:txBody>
                  <a:tcPr/>
                </a:tc>
              </a:tr>
              <a:tr h="381642">
                <a:tc>
                  <a:txBody>
                    <a:bodyPr/>
                    <a:lstStyle/>
                    <a:p>
                      <a:r>
                        <a:rPr lang="ru-RU" dirty="0" smtClean="0"/>
                        <a:t>Экономист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6,2%</a:t>
                      </a:r>
                      <a:endParaRPr lang="ru-RU" dirty="0"/>
                    </a:p>
                  </a:txBody>
                  <a:tcPr/>
                </a:tc>
              </a:tr>
              <a:tr h="381642">
                <a:tc>
                  <a:txBody>
                    <a:bodyPr/>
                    <a:lstStyle/>
                    <a:p>
                      <a:r>
                        <a:rPr lang="ru-RU" dirty="0" smtClean="0"/>
                        <a:t>Инженер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4,7%</a:t>
                      </a:r>
                      <a:endParaRPr lang="ru-RU" dirty="0"/>
                    </a:p>
                  </a:txBody>
                  <a:tcPr/>
                </a:tc>
              </a:tr>
              <a:tr h="381642">
                <a:tc>
                  <a:txBody>
                    <a:bodyPr/>
                    <a:lstStyle/>
                    <a:p>
                      <a:r>
                        <a:rPr lang="ru-RU" dirty="0" smtClean="0"/>
                        <a:t>Водитель категории «В и С»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7,3%</a:t>
                      </a:r>
                      <a:endParaRPr lang="ru-RU" dirty="0"/>
                    </a:p>
                  </a:txBody>
                  <a:tcPr/>
                </a:tc>
              </a:tr>
              <a:tr h="381642">
                <a:tc>
                  <a:txBody>
                    <a:bodyPr/>
                    <a:lstStyle/>
                    <a:p>
                      <a:r>
                        <a:rPr lang="ru-RU" dirty="0" smtClean="0"/>
                        <a:t>Слесарь</a:t>
                      </a:r>
                      <a:r>
                        <a:rPr lang="ru-RU" baseline="0" dirty="0" smtClean="0"/>
                        <a:t> по ремонту автомобилей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13%</a:t>
                      </a:r>
                      <a:endParaRPr lang="ru-RU" dirty="0"/>
                    </a:p>
                  </a:txBody>
                  <a:tcPr/>
                </a:tc>
              </a:tr>
              <a:tr h="381642">
                <a:tc>
                  <a:txBody>
                    <a:bodyPr/>
                    <a:lstStyle/>
                    <a:p>
                      <a:r>
                        <a:rPr lang="ru-RU" dirty="0" smtClean="0"/>
                        <a:t>Кондитер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2%</a:t>
                      </a:r>
                      <a:endParaRPr lang="ru-RU" dirty="0"/>
                    </a:p>
                  </a:txBody>
                  <a:tcPr/>
                </a:tc>
              </a:tr>
              <a:tr h="381642">
                <a:tc>
                  <a:txBody>
                    <a:bodyPr/>
                    <a:lstStyle/>
                    <a:p>
                      <a:r>
                        <a:rPr lang="ru-RU" dirty="0" smtClean="0"/>
                        <a:t>Продавец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10,3%</a:t>
                      </a:r>
                      <a:endParaRPr lang="ru-RU" dirty="0"/>
                    </a:p>
                  </a:txBody>
                  <a:tcPr/>
                </a:tc>
              </a:tr>
              <a:tr h="381642">
                <a:tc>
                  <a:txBody>
                    <a:bodyPr/>
                    <a:lstStyle/>
                    <a:p>
                      <a:r>
                        <a:rPr lang="ru-RU" dirty="0" smtClean="0"/>
                        <a:t>Сварщик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3,6%</a:t>
                      </a:r>
                      <a:endParaRPr lang="ru-RU" dirty="0"/>
                    </a:p>
                  </a:txBody>
                  <a:tcPr/>
                </a:tc>
              </a:tr>
              <a:tr h="381642">
                <a:tc>
                  <a:txBody>
                    <a:bodyPr/>
                    <a:lstStyle/>
                    <a:p>
                      <a:r>
                        <a:rPr lang="ru-RU" dirty="0" smtClean="0"/>
                        <a:t>Учитель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6,3%</a:t>
                      </a:r>
                      <a:endParaRPr lang="ru-RU" dirty="0"/>
                    </a:p>
                  </a:txBody>
                  <a:tcPr/>
                </a:tc>
              </a:tr>
              <a:tr h="381642">
                <a:tc>
                  <a:txBody>
                    <a:bodyPr/>
                    <a:lstStyle/>
                    <a:p>
                      <a:r>
                        <a:rPr lang="ru-RU" dirty="0" smtClean="0"/>
                        <a:t>Страховое дело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4%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smtClean="0">
                <a:solidFill>
                  <a:srgbClr val="990033"/>
                </a:solidFill>
              </a:rPr>
              <a:t>Сотрудничество с учреждениями начального и среднего профессионального образования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2000" b="1" smtClean="0">
                <a:latin typeface="Arial" charset="0"/>
              </a:rPr>
              <a:t>Колледж Автономной некоммерческой образовательной организации "ОГУ"</a:t>
            </a:r>
            <a:endParaRPr lang="ru-RU" sz="2000" smtClean="0">
              <a:latin typeface="Arial" charset="0"/>
            </a:endParaRPr>
          </a:p>
          <a:p>
            <a:pPr>
              <a:lnSpc>
                <a:spcPct val="100000"/>
              </a:lnSpc>
            </a:pPr>
            <a:r>
              <a:rPr lang="ru-RU" sz="2000" b="1" smtClean="0">
                <a:latin typeface="Arial" charset="0"/>
              </a:rPr>
              <a:t>ГОУ начального профессионального образования ПУ №18</a:t>
            </a:r>
            <a:endParaRPr lang="ru-RU" sz="2000" smtClean="0">
              <a:latin typeface="Arial" charset="0"/>
            </a:endParaRPr>
          </a:p>
          <a:p>
            <a:pPr>
              <a:lnSpc>
                <a:spcPct val="100000"/>
              </a:lnSpc>
            </a:pPr>
            <a:r>
              <a:rPr lang="ru-RU" sz="2000" b="1" smtClean="0">
                <a:latin typeface="Arial" charset="0"/>
              </a:rPr>
              <a:t>Автономная некоммерческая профессиональная образовательная организация "Московский областной колледж финансов и управления" (АН ПОО "МОКФУ")</a:t>
            </a:r>
            <a:r>
              <a:rPr lang="ru-RU" smtClean="0"/>
              <a:t> </a:t>
            </a:r>
            <a:endParaRPr lang="ru-RU" smtClean="0">
              <a:latin typeface="Arial" charset="0"/>
            </a:endParaRPr>
          </a:p>
          <a:p>
            <a:pPr>
              <a:buFontTx/>
              <a:buNone/>
            </a:pPr>
            <a:r>
              <a:rPr lang="ru-RU" sz="2400" smtClean="0"/>
              <a:t>Формы сотрудничества:</a:t>
            </a:r>
          </a:p>
          <a:p>
            <a:pPr>
              <a:buFontTx/>
              <a:buChar char="-"/>
            </a:pPr>
            <a:r>
              <a:rPr lang="ru-RU" sz="2400" smtClean="0"/>
              <a:t>посещение дней открытых дверей;</a:t>
            </a:r>
          </a:p>
          <a:p>
            <a:pPr>
              <a:buFontTx/>
              <a:buChar char="-"/>
            </a:pPr>
            <a:r>
              <a:rPr lang="ru-RU" sz="2400" smtClean="0"/>
              <a:t>встреча с преподавателями ;</a:t>
            </a:r>
          </a:p>
          <a:p>
            <a:pPr>
              <a:buFontTx/>
              <a:buChar char="-"/>
            </a:pPr>
            <a:r>
              <a:rPr lang="ru-RU" sz="2400" smtClean="0"/>
              <a:t>участие в конкурсах за базе учреждений.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Заголовок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077200" cy="914400"/>
          </a:xfrm>
        </p:spPr>
        <p:txBody>
          <a:bodyPr/>
          <a:lstStyle/>
          <a:p>
            <a:pPr algn="ctr"/>
            <a:r>
              <a:rPr lang="ru-RU" sz="3600" smtClean="0">
                <a:solidFill>
                  <a:srgbClr val="990033"/>
                </a:solidFill>
              </a:rPr>
              <a:t>Сотрудничество с учреждениями высшего образования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/>
          </a:bodyPr>
          <a:lstStyle/>
          <a:p>
            <a:pPr>
              <a:lnSpc>
                <a:spcPct val="105000"/>
              </a:lnSpc>
            </a:pPr>
            <a:r>
              <a:rPr lang="ru-RU" sz="1700" smtClean="0"/>
              <a:t>Московский государственный технический университет им. Н.Э. Баумана - МГТУ</a:t>
            </a:r>
          </a:p>
          <a:p>
            <a:pPr>
              <a:lnSpc>
                <a:spcPct val="105000"/>
              </a:lnSpc>
            </a:pPr>
            <a:r>
              <a:rPr lang="ru-RU" sz="1700" smtClean="0"/>
              <a:t>Московский государственный университет им. М.В. Ломоносова - МГУ</a:t>
            </a:r>
          </a:p>
          <a:p>
            <a:pPr>
              <a:lnSpc>
                <a:spcPct val="105000"/>
              </a:lnSpc>
            </a:pPr>
            <a:r>
              <a:rPr lang="ru-RU" sz="1700" smtClean="0"/>
              <a:t>Российский государственный технологический университет им. К.Э. Циолковского - МАТИ</a:t>
            </a:r>
          </a:p>
          <a:p>
            <a:pPr>
              <a:lnSpc>
                <a:spcPct val="105000"/>
              </a:lnSpc>
            </a:pPr>
            <a:r>
              <a:rPr lang="ru-RU" sz="1700" smtClean="0"/>
              <a:t>Московский государственный университет инженерной экологии - МГУИЭ</a:t>
            </a:r>
          </a:p>
          <a:p>
            <a:pPr>
              <a:lnSpc>
                <a:spcPct val="105000"/>
              </a:lnSpc>
            </a:pPr>
            <a:r>
              <a:rPr lang="ru-RU" sz="1700" smtClean="0"/>
              <a:t>Московский государственный технологический университет – МГТУ «Станкин»</a:t>
            </a:r>
          </a:p>
          <a:p>
            <a:pPr>
              <a:lnSpc>
                <a:spcPct val="105000"/>
              </a:lnSpc>
            </a:pPr>
            <a:r>
              <a:rPr lang="ru-RU" sz="1700" smtClean="0"/>
              <a:t>Владимирский государственный университет им. А.Г. и Н.Г. Столетовых</a:t>
            </a:r>
          </a:p>
          <a:p>
            <a:pPr>
              <a:lnSpc>
                <a:spcPct val="105000"/>
              </a:lnSpc>
            </a:pPr>
            <a:r>
              <a:rPr lang="ru-RU" sz="1700" smtClean="0"/>
              <a:t>Российский химико-технологический университет – РХТУ</a:t>
            </a:r>
          </a:p>
          <a:p>
            <a:pPr>
              <a:lnSpc>
                <a:spcPct val="105000"/>
              </a:lnSpc>
            </a:pPr>
            <a:r>
              <a:rPr lang="ru-RU" sz="1700" smtClean="0"/>
              <a:t>Московский государственный институт электронной техники – МИЭТ</a:t>
            </a:r>
          </a:p>
          <a:p>
            <a:pPr>
              <a:lnSpc>
                <a:spcPct val="105000"/>
              </a:lnSpc>
            </a:pPr>
            <a:r>
              <a:rPr lang="ru-RU" sz="1700" smtClean="0"/>
              <a:t>И др.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Заголовок 1"/>
          <p:cNvSpPr>
            <a:spLocks noGrp="1"/>
          </p:cNvSpPr>
          <p:nvPr>
            <p:ph type="title"/>
          </p:nvPr>
        </p:nvSpPr>
        <p:spPr>
          <a:xfrm>
            <a:off x="2209800" y="3124200"/>
            <a:ext cx="4953000" cy="609600"/>
          </a:xfrm>
        </p:spPr>
        <p:txBody>
          <a:bodyPr/>
          <a:lstStyle/>
          <a:p>
            <a:r>
              <a:rPr lang="ru-RU" b="1" smtClean="0">
                <a:solidFill>
                  <a:schemeClr val="tx1"/>
                </a:solidFill>
              </a:rPr>
              <a:t>профориентация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609600"/>
          <a:ext cx="8077200" cy="579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4"/>
          <p:cNvSpPr>
            <a:spLocks noChangeArrowheads="1"/>
          </p:cNvSpPr>
          <p:nvPr/>
        </p:nvSpPr>
        <p:spPr bwMode="auto">
          <a:xfrm>
            <a:off x="0" y="24860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sz="1400" b="1"/>
          </a:p>
        </p:txBody>
      </p:sp>
      <p:sp>
        <p:nvSpPr>
          <p:cNvPr id="14341" name="Rectangle 8"/>
          <p:cNvSpPr>
            <a:spLocks noChangeArrowheads="1"/>
          </p:cNvSpPr>
          <p:nvPr/>
        </p:nvSpPr>
        <p:spPr bwMode="auto">
          <a:xfrm>
            <a:off x="990600" y="439738"/>
            <a:ext cx="7543800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360363">
              <a:defRPr/>
            </a:pPr>
            <a:r>
              <a:rPr lang="ru-RU" sz="2800" b="1" dirty="0">
                <a:solidFill>
                  <a:srgbClr val="800000"/>
                </a:solidFill>
                <a:latin typeface="Times New Roman" pitchFamily="18" charset="0"/>
                <a:cs typeface="+mn-cs"/>
              </a:rPr>
              <a:t>Цель </a:t>
            </a:r>
            <a:r>
              <a:rPr lang="ru-RU" sz="2800" b="1" dirty="0" err="1">
                <a:solidFill>
                  <a:srgbClr val="800000"/>
                </a:solidFill>
                <a:latin typeface="Times New Roman" pitchFamily="18" charset="0"/>
                <a:cs typeface="+mn-cs"/>
              </a:rPr>
              <a:t>профориентационной</a:t>
            </a:r>
            <a:r>
              <a:rPr lang="ru-RU" sz="2800" b="1" dirty="0">
                <a:solidFill>
                  <a:srgbClr val="800000"/>
                </a:solidFill>
                <a:latin typeface="Times New Roman" pitchFamily="18" charset="0"/>
                <a:cs typeface="+mn-cs"/>
              </a:rPr>
              <a:t> работы</a:t>
            </a:r>
            <a:r>
              <a:rPr lang="ru-RU" sz="2800" b="1" dirty="0">
                <a:latin typeface="Times New Roman" pitchFamily="18" charset="0"/>
                <a:cs typeface="+mn-cs"/>
              </a:rPr>
              <a:t>   </a:t>
            </a:r>
            <a:r>
              <a:rPr lang="ru-RU" sz="2800" b="1" dirty="0">
                <a:latin typeface="Times New Roman" pitchFamily="18" charset="0"/>
                <a:cs typeface="+mn-cs"/>
              </a:rPr>
              <a:t>- </a:t>
            </a:r>
            <a:r>
              <a:rPr lang="ru-RU" sz="28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+mn-cs"/>
              </a:rPr>
              <a:t>организация психолого-педагогического сопровождения процесса </a:t>
            </a:r>
            <a:r>
              <a:rPr lang="ru-RU" sz="28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+mn-cs"/>
              </a:rPr>
              <a:t>обучения</a:t>
            </a:r>
            <a:r>
              <a:rPr lang="ru-RU" sz="28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+mn-cs"/>
              </a:rPr>
              <a:t>, предоставление возможности выбора обучающимся индивидуального образовательного маршрута, оказание помощи </a:t>
            </a:r>
            <a:r>
              <a:rPr lang="ru-RU" sz="28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+mn-cs"/>
              </a:rPr>
              <a:t>учащимся </a:t>
            </a:r>
            <a:r>
              <a:rPr lang="ru-RU" sz="28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+mn-cs"/>
              </a:rPr>
              <a:t>в профессиональном самоопределении</a:t>
            </a:r>
          </a:p>
        </p:txBody>
      </p:sp>
      <p:pic>
        <p:nvPicPr>
          <p:cNvPr id="16387" name="Picture 44" descr="Баннер_сл_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8350" y="4648200"/>
            <a:ext cx="768985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33400"/>
            <a:ext cx="8458200" cy="5410200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ru-RU" sz="2800" b="1" i="1" kern="1200" dirty="0" smtClean="0">
                <a:solidFill>
                  <a:srgbClr val="002060"/>
                </a:solidFill>
                <a:latin typeface="Calibri"/>
                <a:ea typeface="+mj-ea"/>
                <a:cs typeface="+mj-cs"/>
              </a:rPr>
              <a:t>	</a:t>
            </a:r>
            <a:r>
              <a:rPr lang="ru-RU" sz="2800" b="1" kern="1200" dirty="0" smtClean="0">
                <a:solidFill>
                  <a:srgbClr val="00206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	</a:t>
            </a:r>
            <a:r>
              <a:rPr lang="ru-RU" b="1" kern="1200" dirty="0" smtClean="0">
                <a:solidFill>
                  <a:srgbClr val="990033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Профориентация</a:t>
            </a:r>
            <a:r>
              <a:rPr lang="ru-RU" sz="2800" kern="1200" dirty="0" smtClean="0">
                <a:solidFill>
                  <a:srgbClr val="990033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– </a:t>
            </a:r>
          </a:p>
          <a:p>
            <a:pPr algn="just">
              <a:buFontTx/>
              <a:buNone/>
              <a:defRPr/>
            </a:pPr>
            <a:r>
              <a:rPr lang="ru-RU" sz="2800" kern="1200" dirty="0" smtClean="0">
                <a:solidFill>
                  <a:srgbClr val="00206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		это система учебно-воспитательной работы, направленной на усвоение учащимися необходимого объема знаний о социально-экономических и психофизических характеристиках профессий. Она реализуется через учебно-воспитательный процесс, внеурочную и внешкольную работу с учащимися.</a:t>
            </a:r>
            <a:r>
              <a:rPr lang="ru-RU" sz="2800" kern="1200" dirty="0" smtClean="0">
                <a:solidFill>
                  <a:srgbClr val="002060"/>
                </a:solidFill>
                <a:latin typeface="Calibri"/>
                <a:ea typeface="+mj-ea"/>
                <a:cs typeface="+mj-cs"/>
              </a:rPr>
              <a:t/>
            </a:r>
            <a:br>
              <a:rPr lang="ru-RU" sz="2800" kern="1200" dirty="0" smtClean="0">
                <a:solidFill>
                  <a:srgbClr val="002060"/>
                </a:solidFill>
                <a:latin typeface="Calibri"/>
                <a:ea typeface="+mj-ea"/>
                <a:cs typeface="+mj-cs"/>
              </a:rPr>
            </a:br>
            <a:endParaRPr lang="ru-RU" sz="36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7" name="Group 3"/>
          <p:cNvGrpSpPr>
            <a:grpSpLocks/>
          </p:cNvGrpSpPr>
          <p:nvPr/>
        </p:nvGrpSpPr>
        <p:grpSpPr bwMode="auto">
          <a:xfrm>
            <a:off x="3200400" y="2895600"/>
            <a:ext cx="2895600" cy="1863725"/>
            <a:chOff x="3720" y="2387"/>
            <a:chExt cx="1675" cy="1322"/>
          </a:xfrm>
        </p:grpSpPr>
        <p:graphicFrame>
          <p:nvGraphicFramePr>
            <p:cNvPr id="6146" name="Object 4"/>
            <p:cNvGraphicFramePr>
              <a:graphicFrameLocks noChangeAspect="1"/>
            </p:cNvGraphicFramePr>
            <p:nvPr/>
          </p:nvGraphicFramePr>
          <p:xfrm>
            <a:off x="3896" y="2387"/>
            <a:ext cx="1361" cy="1322"/>
          </p:xfrm>
          <a:graphic>
            <a:graphicData uri="http://schemas.openxmlformats.org/presentationml/2006/ole">
              <p:oleObj spid="_x0000_s6146" name="Image" r:id="rId3" imgW="1345557" imgH="1307937" progId="">
                <p:embed/>
              </p:oleObj>
            </a:graphicData>
          </a:graphic>
        </p:graphicFrame>
        <p:sp>
          <p:nvSpPr>
            <p:cNvPr id="6177" name="Text Box 5"/>
            <p:cNvSpPr txBox="1">
              <a:spLocks noChangeArrowheads="1"/>
            </p:cNvSpPr>
            <p:nvPr/>
          </p:nvSpPr>
          <p:spPr bwMode="auto">
            <a:xfrm>
              <a:off x="3720" y="2711"/>
              <a:ext cx="1675" cy="4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80000"/>
                </a:lnSpc>
                <a:spcBef>
                  <a:spcPct val="20000"/>
                </a:spcBef>
                <a:buFont typeface="Wingdings" pitchFamily="2" charset="2"/>
                <a:buNone/>
                <a:defRPr/>
              </a:pPr>
              <a:r>
                <a:rPr lang="ru-RU" sz="2400" b="1" dirty="0">
                  <a:solidFill>
                    <a:srgbClr val="990033"/>
                  </a:solidFill>
                  <a:effectLst>
                    <a:glow rad="101600">
                      <a:schemeClr val="bg1">
                        <a:alpha val="60000"/>
                      </a:scheme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itchFamily="18" charset="0"/>
                  <a:cs typeface="+mn-cs"/>
                </a:rPr>
                <a:t>Педагогический коллектив</a:t>
              </a:r>
              <a:endParaRPr lang="ru-RU" sz="2400" b="1" dirty="0">
                <a:solidFill>
                  <a:srgbClr val="990033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cs typeface="+mn-cs"/>
              </a:endParaRPr>
            </a:p>
          </p:txBody>
        </p:sp>
      </p:grpSp>
      <p:sp>
        <p:nvSpPr>
          <p:cNvPr id="6148" name="Freeform 7"/>
          <p:cNvSpPr>
            <a:spLocks/>
          </p:cNvSpPr>
          <p:nvPr/>
        </p:nvSpPr>
        <p:spPr bwMode="gray">
          <a:xfrm rot="19514531" flipH="1">
            <a:off x="2400300" y="3944938"/>
            <a:ext cx="1162050" cy="496887"/>
          </a:xfrm>
          <a:custGeom>
            <a:avLst/>
            <a:gdLst>
              <a:gd name="T0" fmla="*/ 0 w 982"/>
              <a:gd name="T1" fmla="*/ 2147483647 h 774"/>
              <a:gd name="T2" fmla="*/ 2147483647 w 982"/>
              <a:gd name="T3" fmla="*/ 2147483647 h 774"/>
              <a:gd name="T4" fmla="*/ 2147483647 w 982"/>
              <a:gd name="T5" fmla="*/ 2147483647 h 774"/>
              <a:gd name="T6" fmla="*/ 2147483647 w 982"/>
              <a:gd name="T7" fmla="*/ 2147483647 h 774"/>
              <a:gd name="T8" fmla="*/ 2147483647 w 982"/>
              <a:gd name="T9" fmla="*/ 2147483647 h 774"/>
              <a:gd name="T10" fmla="*/ 2147483647 w 982"/>
              <a:gd name="T11" fmla="*/ 2147483647 h 774"/>
              <a:gd name="T12" fmla="*/ 2147483647 w 982"/>
              <a:gd name="T13" fmla="*/ 2147483647 h 774"/>
              <a:gd name="T14" fmla="*/ 2147483647 w 982"/>
              <a:gd name="T15" fmla="*/ 2147483647 h 774"/>
              <a:gd name="T16" fmla="*/ 2147483647 w 982"/>
              <a:gd name="T17" fmla="*/ 2147483647 h 774"/>
              <a:gd name="T18" fmla="*/ 2147483647 w 982"/>
              <a:gd name="T19" fmla="*/ 2147483647 h 774"/>
              <a:gd name="T20" fmla="*/ 2147483647 w 982"/>
              <a:gd name="T21" fmla="*/ 2147483647 h 774"/>
              <a:gd name="T22" fmla="*/ 2147483647 w 982"/>
              <a:gd name="T23" fmla="*/ 2147483647 h 774"/>
              <a:gd name="T24" fmla="*/ 2147483647 w 982"/>
              <a:gd name="T25" fmla="*/ 2147483647 h 774"/>
              <a:gd name="T26" fmla="*/ 2147483647 w 982"/>
              <a:gd name="T27" fmla="*/ 2147483647 h 774"/>
              <a:gd name="T28" fmla="*/ 2147483647 w 982"/>
              <a:gd name="T29" fmla="*/ 2147483647 h 774"/>
              <a:gd name="T30" fmla="*/ 2147483647 w 982"/>
              <a:gd name="T31" fmla="*/ 2147483647 h 774"/>
              <a:gd name="T32" fmla="*/ 2147483647 w 982"/>
              <a:gd name="T33" fmla="*/ 2147483647 h 774"/>
              <a:gd name="T34" fmla="*/ 2147483647 w 982"/>
              <a:gd name="T35" fmla="*/ 2147483647 h 774"/>
              <a:gd name="T36" fmla="*/ 2147483647 w 982"/>
              <a:gd name="T37" fmla="*/ 2147483647 h 774"/>
              <a:gd name="T38" fmla="*/ 2147483647 w 982"/>
              <a:gd name="T39" fmla="*/ 2147483647 h 774"/>
              <a:gd name="T40" fmla="*/ 2147483647 w 982"/>
              <a:gd name="T41" fmla="*/ 2147483647 h 774"/>
              <a:gd name="T42" fmla="*/ 2147483647 w 982"/>
              <a:gd name="T43" fmla="*/ 2147483647 h 774"/>
              <a:gd name="T44" fmla="*/ 2147483647 w 982"/>
              <a:gd name="T45" fmla="*/ 2147483647 h 774"/>
              <a:gd name="T46" fmla="*/ 2147483647 w 982"/>
              <a:gd name="T47" fmla="*/ 2147483647 h 774"/>
              <a:gd name="T48" fmla="*/ 2147483647 w 982"/>
              <a:gd name="T49" fmla="*/ 2147483647 h 774"/>
              <a:gd name="T50" fmla="*/ 2147483647 w 982"/>
              <a:gd name="T51" fmla="*/ 2147483647 h 774"/>
              <a:gd name="T52" fmla="*/ 2147483647 w 982"/>
              <a:gd name="T53" fmla="*/ 0 h 774"/>
              <a:gd name="T54" fmla="*/ 2147483647 w 982"/>
              <a:gd name="T55" fmla="*/ 2147483647 h 774"/>
              <a:gd name="T56" fmla="*/ 2147483647 w 982"/>
              <a:gd name="T57" fmla="*/ 2147483647 h 774"/>
              <a:gd name="T58" fmla="*/ 2147483647 w 982"/>
              <a:gd name="T59" fmla="*/ 2147483647 h 774"/>
              <a:gd name="T60" fmla="*/ 2147483647 w 982"/>
              <a:gd name="T61" fmla="*/ 2147483647 h 774"/>
              <a:gd name="T62" fmla="*/ 2147483647 w 982"/>
              <a:gd name="T63" fmla="*/ 2147483647 h 774"/>
              <a:gd name="T64" fmla="*/ 2147483647 w 982"/>
              <a:gd name="T65" fmla="*/ 2147483647 h 774"/>
              <a:gd name="T66" fmla="*/ 2147483647 w 982"/>
              <a:gd name="T67" fmla="*/ 2147483647 h 774"/>
              <a:gd name="T68" fmla="*/ 2147483647 w 982"/>
              <a:gd name="T69" fmla="*/ 2147483647 h 774"/>
              <a:gd name="T70" fmla="*/ 2147483647 w 982"/>
              <a:gd name="T71" fmla="*/ 2147483647 h 774"/>
              <a:gd name="T72" fmla="*/ 2147483647 w 982"/>
              <a:gd name="T73" fmla="*/ 2147483647 h 774"/>
              <a:gd name="T74" fmla="*/ 2147483647 w 982"/>
              <a:gd name="T75" fmla="*/ 2147483647 h 774"/>
              <a:gd name="T76" fmla="*/ 2147483647 w 982"/>
              <a:gd name="T77" fmla="*/ 2147483647 h 774"/>
              <a:gd name="T78" fmla="*/ 2147483647 w 982"/>
              <a:gd name="T79" fmla="*/ 2147483647 h 774"/>
              <a:gd name="T80" fmla="*/ 2147483647 w 982"/>
              <a:gd name="T81" fmla="*/ 2147483647 h 774"/>
              <a:gd name="T82" fmla="*/ 2147483647 w 982"/>
              <a:gd name="T83" fmla="*/ 2147483647 h 774"/>
              <a:gd name="T84" fmla="*/ 2147483647 w 982"/>
              <a:gd name="T85" fmla="*/ 2147483647 h 774"/>
              <a:gd name="T86" fmla="*/ 2147483647 w 982"/>
              <a:gd name="T87" fmla="*/ 2147483647 h 774"/>
              <a:gd name="T88" fmla="*/ 2147483647 w 982"/>
              <a:gd name="T89" fmla="*/ 2147483647 h 774"/>
              <a:gd name="T90" fmla="*/ 2147483647 w 982"/>
              <a:gd name="T91" fmla="*/ 2147483647 h 774"/>
              <a:gd name="T92" fmla="*/ 2147483647 w 982"/>
              <a:gd name="T93" fmla="*/ 2147483647 h 774"/>
              <a:gd name="T94" fmla="*/ 2147483647 w 982"/>
              <a:gd name="T95" fmla="*/ 2147483647 h 774"/>
              <a:gd name="T96" fmla="*/ 2147483647 w 982"/>
              <a:gd name="T97" fmla="*/ 2147483647 h 774"/>
              <a:gd name="T98" fmla="*/ 2147483647 w 982"/>
              <a:gd name="T99" fmla="*/ 2147483647 h 774"/>
              <a:gd name="T100" fmla="*/ 2147483647 w 982"/>
              <a:gd name="T101" fmla="*/ 2147483647 h 774"/>
              <a:gd name="T102" fmla="*/ 2147483647 w 982"/>
              <a:gd name="T103" fmla="*/ 2147483647 h 774"/>
              <a:gd name="T104" fmla="*/ 0 w 982"/>
              <a:gd name="T105" fmla="*/ 2147483647 h 774"/>
              <a:gd name="T106" fmla="*/ 0 w 982"/>
              <a:gd name="T107" fmla="*/ 2147483647 h 774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982"/>
              <a:gd name="T163" fmla="*/ 0 h 774"/>
              <a:gd name="T164" fmla="*/ 982 w 982"/>
              <a:gd name="T165" fmla="*/ 774 h 774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982" h="774">
                <a:moveTo>
                  <a:pt x="0" y="774"/>
                </a:moveTo>
                <a:lnTo>
                  <a:pt x="2" y="770"/>
                </a:lnTo>
                <a:lnTo>
                  <a:pt x="8" y="754"/>
                </a:lnTo>
                <a:lnTo>
                  <a:pt x="16" y="730"/>
                </a:lnTo>
                <a:lnTo>
                  <a:pt x="32" y="698"/>
                </a:lnTo>
                <a:lnTo>
                  <a:pt x="50" y="660"/>
                </a:lnTo>
                <a:lnTo>
                  <a:pt x="76" y="618"/>
                </a:lnTo>
                <a:lnTo>
                  <a:pt x="106" y="574"/>
                </a:lnTo>
                <a:lnTo>
                  <a:pt x="142" y="528"/>
                </a:lnTo>
                <a:lnTo>
                  <a:pt x="186" y="482"/>
                </a:lnTo>
                <a:lnTo>
                  <a:pt x="236" y="438"/>
                </a:lnTo>
                <a:lnTo>
                  <a:pt x="294" y="398"/>
                </a:lnTo>
                <a:lnTo>
                  <a:pt x="360" y="360"/>
                </a:lnTo>
                <a:lnTo>
                  <a:pt x="426" y="332"/>
                </a:lnTo>
                <a:lnTo>
                  <a:pt x="488" y="314"/>
                </a:lnTo>
                <a:lnTo>
                  <a:pt x="544" y="304"/>
                </a:lnTo>
                <a:lnTo>
                  <a:pt x="594" y="300"/>
                </a:lnTo>
                <a:lnTo>
                  <a:pt x="638" y="300"/>
                </a:lnTo>
                <a:lnTo>
                  <a:pt x="678" y="304"/>
                </a:lnTo>
                <a:lnTo>
                  <a:pt x="710" y="312"/>
                </a:lnTo>
                <a:lnTo>
                  <a:pt x="736" y="320"/>
                </a:lnTo>
                <a:lnTo>
                  <a:pt x="754" y="326"/>
                </a:lnTo>
                <a:lnTo>
                  <a:pt x="766" y="332"/>
                </a:lnTo>
                <a:lnTo>
                  <a:pt x="770" y="334"/>
                </a:lnTo>
                <a:lnTo>
                  <a:pt x="680" y="476"/>
                </a:lnTo>
                <a:lnTo>
                  <a:pt x="982" y="370"/>
                </a:lnTo>
                <a:lnTo>
                  <a:pt x="912" y="0"/>
                </a:lnTo>
                <a:lnTo>
                  <a:pt x="854" y="150"/>
                </a:lnTo>
                <a:lnTo>
                  <a:pt x="850" y="148"/>
                </a:lnTo>
                <a:lnTo>
                  <a:pt x="838" y="142"/>
                </a:lnTo>
                <a:lnTo>
                  <a:pt x="822" y="134"/>
                </a:lnTo>
                <a:lnTo>
                  <a:pt x="798" y="126"/>
                </a:lnTo>
                <a:lnTo>
                  <a:pt x="768" y="120"/>
                </a:lnTo>
                <a:lnTo>
                  <a:pt x="732" y="114"/>
                </a:lnTo>
                <a:lnTo>
                  <a:pt x="692" y="110"/>
                </a:lnTo>
                <a:lnTo>
                  <a:pt x="646" y="110"/>
                </a:lnTo>
                <a:lnTo>
                  <a:pt x="596" y="116"/>
                </a:lnTo>
                <a:lnTo>
                  <a:pt x="540" y="126"/>
                </a:lnTo>
                <a:lnTo>
                  <a:pt x="482" y="146"/>
                </a:lnTo>
                <a:lnTo>
                  <a:pt x="422" y="172"/>
                </a:lnTo>
                <a:lnTo>
                  <a:pt x="356" y="210"/>
                </a:lnTo>
                <a:lnTo>
                  <a:pt x="290" y="258"/>
                </a:lnTo>
                <a:lnTo>
                  <a:pt x="230" y="310"/>
                </a:lnTo>
                <a:lnTo>
                  <a:pt x="178" y="364"/>
                </a:lnTo>
                <a:lnTo>
                  <a:pt x="136" y="422"/>
                </a:lnTo>
                <a:lnTo>
                  <a:pt x="100" y="480"/>
                </a:lnTo>
                <a:lnTo>
                  <a:pt x="72" y="536"/>
                </a:lnTo>
                <a:lnTo>
                  <a:pt x="48" y="590"/>
                </a:lnTo>
                <a:lnTo>
                  <a:pt x="30" y="640"/>
                </a:lnTo>
                <a:lnTo>
                  <a:pt x="18" y="684"/>
                </a:lnTo>
                <a:lnTo>
                  <a:pt x="8" y="722"/>
                </a:lnTo>
                <a:lnTo>
                  <a:pt x="4" y="750"/>
                </a:lnTo>
                <a:lnTo>
                  <a:pt x="0" y="768"/>
                </a:lnTo>
                <a:lnTo>
                  <a:pt x="0" y="774"/>
                </a:lnTo>
              </a:path>
            </a:pathLst>
          </a:custGeom>
          <a:solidFill>
            <a:srgbClr val="00B050"/>
          </a:solidFill>
          <a:ln w="12700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" name="_s1037"/>
          <p:cNvSpPr>
            <a:spLocks noChangeArrowheads="1"/>
          </p:cNvSpPr>
          <p:nvPr/>
        </p:nvSpPr>
        <p:spPr bwMode="auto">
          <a:xfrm>
            <a:off x="228600" y="4343400"/>
            <a:ext cx="2895600" cy="1981200"/>
          </a:xfrm>
          <a:prstGeom prst="ellipse">
            <a:avLst/>
          </a:prstGeom>
          <a:gradFill flip="none" rotWithShape="1">
            <a:gsLst>
              <a:gs pos="0">
                <a:srgbClr val="00B050">
                  <a:alpha val="74000"/>
                </a:srgbClr>
              </a:gs>
              <a:gs pos="100000">
                <a:schemeClr val="bg1"/>
              </a:gs>
            </a:gsLst>
            <a:lin ang="8100000" scaled="1"/>
            <a:tileRect/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perspectiveRight"/>
            <a:lightRig rig="balanced" dir="b">
              <a:rot lat="0" lon="0" rev="8700000"/>
            </a:lightRig>
          </a:scene3d>
          <a:sp3d z="1000">
            <a:bevelT w="190500" h="38100"/>
          </a:sp3d>
        </p:spPr>
        <p:txBody>
          <a:bodyPr wrap="none" lIns="0" tIns="0" rIns="0" bIns="0" anchor="ctr">
            <a:flatTx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2400" dirty="0">
                <a:solidFill>
                  <a:schemeClr val="accent6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Классные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2400" dirty="0">
                <a:solidFill>
                  <a:schemeClr val="accent6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руководители</a:t>
            </a:r>
            <a:endParaRPr lang="ru-RU" sz="2400" dirty="0">
              <a:solidFill>
                <a:schemeClr val="accent6">
                  <a:lumMod val="50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_s1037"/>
          <p:cNvSpPr>
            <a:spLocks noChangeArrowheads="1"/>
          </p:cNvSpPr>
          <p:nvPr/>
        </p:nvSpPr>
        <p:spPr bwMode="auto">
          <a:xfrm>
            <a:off x="6019800" y="4343400"/>
            <a:ext cx="2895600" cy="2057400"/>
          </a:xfrm>
          <a:prstGeom prst="ellipse">
            <a:avLst/>
          </a:prstGeom>
          <a:gradFill flip="none" rotWithShape="1">
            <a:gsLst>
              <a:gs pos="0">
                <a:srgbClr val="00B050">
                  <a:alpha val="74000"/>
                </a:srgbClr>
              </a:gs>
              <a:gs pos="100000">
                <a:schemeClr val="bg1"/>
              </a:gs>
            </a:gsLst>
            <a:lin ang="8100000" scaled="1"/>
            <a:tileRect/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perspectiveLeft"/>
            <a:lightRig rig="balanced" dir="b">
              <a:rot lat="0" lon="0" rev="8700000"/>
            </a:lightRig>
          </a:scene3d>
          <a:sp3d z="1000">
            <a:bevelT w="190500" h="38100"/>
          </a:sp3d>
        </p:spPr>
        <p:txBody>
          <a:bodyPr wrap="none" lIns="0" tIns="0" rIns="0" bIns="0" anchor="ctr">
            <a:flatTx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2400" dirty="0">
                <a:solidFill>
                  <a:schemeClr val="accent6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Библиотекарь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solidFill>
                <a:schemeClr val="accent6">
                  <a:lumMod val="50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_s1037"/>
          <p:cNvSpPr>
            <a:spLocks noChangeArrowheads="1"/>
          </p:cNvSpPr>
          <p:nvPr/>
        </p:nvSpPr>
        <p:spPr bwMode="auto">
          <a:xfrm>
            <a:off x="3200400" y="4876800"/>
            <a:ext cx="2819400" cy="1863600"/>
          </a:xfrm>
          <a:prstGeom prst="ellipse">
            <a:avLst/>
          </a:prstGeom>
          <a:gradFill flip="none" rotWithShape="1">
            <a:gsLst>
              <a:gs pos="0">
                <a:srgbClr val="00B050">
                  <a:alpha val="74000"/>
                </a:srgbClr>
              </a:gs>
              <a:gs pos="100000">
                <a:schemeClr val="bg1"/>
              </a:gs>
            </a:gsLst>
            <a:lin ang="8100000" scaled="1"/>
            <a:tileRect/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b">
              <a:rot lat="0" lon="0" rev="8700000"/>
            </a:lightRig>
          </a:scene3d>
          <a:sp3d z="1000">
            <a:bevelT w="190500" h="38100"/>
          </a:sp3d>
        </p:spPr>
        <p:txBody>
          <a:bodyPr wrap="none" lIns="0" tIns="0" rIns="0" bIns="0" anchor="ctr">
            <a:flatTx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2400" dirty="0">
                <a:solidFill>
                  <a:schemeClr val="accent6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Учителя –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2400" dirty="0">
                <a:solidFill>
                  <a:schemeClr val="accent6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предметники</a:t>
            </a:r>
            <a:endParaRPr lang="ru-RU" sz="2400" dirty="0">
              <a:solidFill>
                <a:schemeClr val="accent6">
                  <a:lumMod val="50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2" name="Freeform 6"/>
          <p:cNvSpPr>
            <a:spLocks/>
          </p:cNvSpPr>
          <p:nvPr/>
        </p:nvSpPr>
        <p:spPr bwMode="gray">
          <a:xfrm rot="1353322">
            <a:off x="5605463" y="4056063"/>
            <a:ext cx="1130300" cy="444500"/>
          </a:xfrm>
          <a:custGeom>
            <a:avLst/>
            <a:gdLst>
              <a:gd name="T0" fmla="*/ 0 w 982"/>
              <a:gd name="T1" fmla="*/ 2147483647 h 774"/>
              <a:gd name="T2" fmla="*/ 2147483647 w 982"/>
              <a:gd name="T3" fmla="*/ 2147483647 h 774"/>
              <a:gd name="T4" fmla="*/ 2147483647 w 982"/>
              <a:gd name="T5" fmla="*/ 2147483647 h 774"/>
              <a:gd name="T6" fmla="*/ 2147483647 w 982"/>
              <a:gd name="T7" fmla="*/ 2147483647 h 774"/>
              <a:gd name="T8" fmla="*/ 2147483647 w 982"/>
              <a:gd name="T9" fmla="*/ 2147483647 h 774"/>
              <a:gd name="T10" fmla="*/ 2147483647 w 982"/>
              <a:gd name="T11" fmla="*/ 2147483647 h 774"/>
              <a:gd name="T12" fmla="*/ 2147483647 w 982"/>
              <a:gd name="T13" fmla="*/ 2147483647 h 774"/>
              <a:gd name="T14" fmla="*/ 2147483647 w 982"/>
              <a:gd name="T15" fmla="*/ 2147483647 h 774"/>
              <a:gd name="T16" fmla="*/ 2147483647 w 982"/>
              <a:gd name="T17" fmla="*/ 2147483647 h 774"/>
              <a:gd name="T18" fmla="*/ 2147483647 w 982"/>
              <a:gd name="T19" fmla="*/ 2147483647 h 774"/>
              <a:gd name="T20" fmla="*/ 2147483647 w 982"/>
              <a:gd name="T21" fmla="*/ 2147483647 h 774"/>
              <a:gd name="T22" fmla="*/ 2147483647 w 982"/>
              <a:gd name="T23" fmla="*/ 2147483647 h 774"/>
              <a:gd name="T24" fmla="*/ 2147483647 w 982"/>
              <a:gd name="T25" fmla="*/ 2147483647 h 774"/>
              <a:gd name="T26" fmla="*/ 2147483647 w 982"/>
              <a:gd name="T27" fmla="*/ 2147483647 h 774"/>
              <a:gd name="T28" fmla="*/ 2147483647 w 982"/>
              <a:gd name="T29" fmla="*/ 2147483647 h 774"/>
              <a:gd name="T30" fmla="*/ 2147483647 w 982"/>
              <a:gd name="T31" fmla="*/ 2147483647 h 774"/>
              <a:gd name="T32" fmla="*/ 2147483647 w 982"/>
              <a:gd name="T33" fmla="*/ 2147483647 h 774"/>
              <a:gd name="T34" fmla="*/ 2147483647 w 982"/>
              <a:gd name="T35" fmla="*/ 2147483647 h 774"/>
              <a:gd name="T36" fmla="*/ 2147483647 w 982"/>
              <a:gd name="T37" fmla="*/ 2147483647 h 774"/>
              <a:gd name="T38" fmla="*/ 2147483647 w 982"/>
              <a:gd name="T39" fmla="*/ 2147483647 h 774"/>
              <a:gd name="T40" fmla="*/ 2147483647 w 982"/>
              <a:gd name="T41" fmla="*/ 2147483647 h 774"/>
              <a:gd name="T42" fmla="*/ 2147483647 w 982"/>
              <a:gd name="T43" fmla="*/ 2147483647 h 774"/>
              <a:gd name="T44" fmla="*/ 2147483647 w 982"/>
              <a:gd name="T45" fmla="*/ 2147483647 h 774"/>
              <a:gd name="T46" fmla="*/ 2147483647 w 982"/>
              <a:gd name="T47" fmla="*/ 2147483647 h 774"/>
              <a:gd name="T48" fmla="*/ 2147483647 w 982"/>
              <a:gd name="T49" fmla="*/ 2147483647 h 774"/>
              <a:gd name="T50" fmla="*/ 2147483647 w 982"/>
              <a:gd name="T51" fmla="*/ 2147483647 h 774"/>
              <a:gd name="T52" fmla="*/ 2147483647 w 982"/>
              <a:gd name="T53" fmla="*/ 0 h 774"/>
              <a:gd name="T54" fmla="*/ 2147483647 w 982"/>
              <a:gd name="T55" fmla="*/ 2147483647 h 774"/>
              <a:gd name="T56" fmla="*/ 2147483647 w 982"/>
              <a:gd name="T57" fmla="*/ 2147483647 h 774"/>
              <a:gd name="T58" fmla="*/ 2147483647 w 982"/>
              <a:gd name="T59" fmla="*/ 2147483647 h 774"/>
              <a:gd name="T60" fmla="*/ 2147483647 w 982"/>
              <a:gd name="T61" fmla="*/ 2147483647 h 774"/>
              <a:gd name="T62" fmla="*/ 2147483647 w 982"/>
              <a:gd name="T63" fmla="*/ 2147483647 h 774"/>
              <a:gd name="T64" fmla="*/ 2147483647 w 982"/>
              <a:gd name="T65" fmla="*/ 2147483647 h 774"/>
              <a:gd name="T66" fmla="*/ 2147483647 w 982"/>
              <a:gd name="T67" fmla="*/ 2147483647 h 774"/>
              <a:gd name="T68" fmla="*/ 2147483647 w 982"/>
              <a:gd name="T69" fmla="*/ 2147483647 h 774"/>
              <a:gd name="T70" fmla="*/ 2147483647 w 982"/>
              <a:gd name="T71" fmla="*/ 2147483647 h 774"/>
              <a:gd name="T72" fmla="*/ 2147483647 w 982"/>
              <a:gd name="T73" fmla="*/ 2147483647 h 774"/>
              <a:gd name="T74" fmla="*/ 2147483647 w 982"/>
              <a:gd name="T75" fmla="*/ 2147483647 h 774"/>
              <a:gd name="T76" fmla="*/ 2147483647 w 982"/>
              <a:gd name="T77" fmla="*/ 2147483647 h 774"/>
              <a:gd name="T78" fmla="*/ 2147483647 w 982"/>
              <a:gd name="T79" fmla="*/ 2147483647 h 774"/>
              <a:gd name="T80" fmla="*/ 2147483647 w 982"/>
              <a:gd name="T81" fmla="*/ 2147483647 h 774"/>
              <a:gd name="T82" fmla="*/ 2147483647 w 982"/>
              <a:gd name="T83" fmla="*/ 2147483647 h 774"/>
              <a:gd name="T84" fmla="*/ 2147483647 w 982"/>
              <a:gd name="T85" fmla="*/ 2147483647 h 774"/>
              <a:gd name="T86" fmla="*/ 2147483647 w 982"/>
              <a:gd name="T87" fmla="*/ 2147483647 h 774"/>
              <a:gd name="T88" fmla="*/ 2147483647 w 982"/>
              <a:gd name="T89" fmla="*/ 2147483647 h 774"/>
              <a:gd name="T90" fmla="*/ 2147483647 w 982"/>
              <a:gd name="T91" fmla="*/ 2147483647 h 774"/>
              <a:gd name="T92" fmla="*/ 2147483647 w 982"/>
              <a:gd name="T93" fmla="*/ 2147483647 h 774"/>
              <a:gd name="T94" fmla="*/ 2147483647 w 982"/>
              <a:gd name="T95" fmla="*/ 2147483647 h 774"/>
              <a:gd name="T96" fmla="*/ 2147483647 w 982"/>
              <a:gd name="T97" fmla="*/ 2147483647 h 774"/>
              <a:gd name="T98" fmla="*/ 2147483647 w 982"/>
              <a:gd name="T99" fmla="*/ 2147483647 h 774"/>
              <a:gd name="T100" fmla="*/ 2147483647 w 982"/>
              <a:gd name="T101" fmla="*/ 2147483647 h 774"/>
              <a:gd name="T102" fmla="*/ 2147483647 w 982"/>
              <a:gd name="T103" fmla="*/ 2147483647 h 774"/>
              <a:gd name="T104" fmla="*/ 0 w 982"/>
              <a:gd name="T105" fmla="*/ 2147483647 h 774"/>
              <a:gd name="T106" fmla="*/ 0 w 982"/>
              <a:gd name="T107" fmla="*/ 2147483647 h 774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982"/>
              <a:gd name="T163" fmla="*/ 0 h 774"/>
              <a:gd name="T164" fmla="*/ 982 w 982"/>
              <a:gd name="T165" fmla="*/ 774 h 774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982" h="774">
                <a:moveTo>
                  <a:pt x="0" y="774"/>
                </a:moveTo>
                <a:lnTo>
                  <a:pt x="2" y="770"/>
                </a:lnTo>
                <a:lnTo>
                  <a:pt x="8" y="754"/>
                </a:lnTo>
                <a:lnTo>
                  <a:pt x="16" y="730"/>
                </a:lnTo>
                <a:lnTo>
                  <a:pt x="32" y="698"/>
                </a:lnTo>
                <a:lnTo>
                  <a:pt x="50" y="660"/>
                </a:lnTo>
                <a:lnTo>
                  <a:pt x="76" y="618"/>
                </a:lnTo>
                <a:lnTo>
                  <a:pt x="106" y="574"/>
                </a:lnTo>
                <a:lnTo>
                  <a:pt x="142" y="528"/>
                </a:lnTo>
                <a:lnTo>
                  <a:pt x="186" y="482"/>
                </a:lnTo>
                <a:lnTo>
                  <a:pt x="236" y="438"/>
                </a:lnTo>
                <a:lnTo>
                  <a:pt x="294" y="398"/>
                </a:lnTo>
                <a:lnTo>
                  <a:pt x="360" y="360"/>
                </a:lnTo>
                <a:lnTo>
                  <a:pt x="426" y="332"/>
                </a:lnTo>
                <a:lnTo>
                  <a:pt x="488" y="314"/>
                </a:lnTo>
                <a:lnTo>
                  <a:pt x="544" y="304"/>
                </a:lnTo>
                <a:lnTo>
                  <a:pt x="594" y="300"/>
                </a:lnTo>
                <a:lnTo>
                  <a:pt x="638" y="300"/>
                </a:lnTo>
                <a:lnTo>
                  <a:pt x="678" y="304"/>
                </a:lnTo>
                <a:lnTo>
                  <a:pt x="710" y="312"/>
                </a:lnTo>
                <a:lnTo>
                  <a:pt x="736" y="320"/>
                </a:lnTo>
                <a:lnTo>
                  <a:pt x="754" y="326"/>
                </a:lnTo>
                <a:lnTo>
                  <a:pt x="766" y="332"/>
                </a:lnTo>
                <a:lnTo>
                  <a:pt x="770" y="334"/>
                </a:lnTo>
                <a:lnTo>
                  <a:pt x="680" y="476"/>
                </a:lnTo>
                <a:lnTo>
                  <a:pt x="982" y="370"/>
                </a:lnTo>
                <a:lnTo>
                  <a:pt x="912" y="0"/>
                </a:lnTo>
                <a:lnTo>
                  <a:pt x="854" y="150"/>
                </a:lnTo>
                <a:lnTo>
                  <a:pt x="850" y="148"/>
                </a:lnTo>
                <a:lnTo>
                  <a:pt x="838" y="142"/>
                </a:lnTo>
                <a:lnTo>
                  <a:pt x="822" y="134"/>
                </a:lnTo>
                <a:lnTo>
                  <a:pt x="798" y="126"/>
                </a:lnTo>
                <a:lnTo>
                  <a:pt x="768" y="120"/>
                </a:lnTo>
                <a:lnTo>
                  <a:pt x="732" y="114"/>
                </a:lnTo>
                <a:lnTo>
                  <a:pt x="692" y="110"/>
                </a:lnTo>
                <a:lnTo>
                  <a:pt x="646" y="110"/>
                </a:lnTo>
                <a:lnTo>
                  <a:pt x="596" y="116"/>
                </a:lnTo>
                <a:lnTo>
                  <a:pt x="540" y="126"/>
                </a:lnTo>
                <a:lnTo>
                  <a:pt x="482" y="146"/>
                </a:lnTo>
                <a:lnTo>
                  <a:pt x="422" y="172"/>
                </a:lnTo>
                <a:lnTo>
                  <a:pt x="356" y="210"/>
                </a:lnTo>
                <a:lnTo>
                  <a:pt x="290" y="258"/>
                </a:lnTo>
                <a:lnTo>
                  <a:pt x="230" y="310"/>
                </a:lnTo>
                <a:lnTo>
                  <a:pt x="178" y="364"/>
                </a:lnTo>
                <a:lnTo>
                  <a:pt x="136" y="422"/>
                </a:lnTo>
                <a:lnTo>
                  <a:pt x="100" y="480"/>
                </a:lnTo>
                <a:lnTo>
                  <a:pt x="72" y="536"/>
                </a:lnTo>
                <a:lnTo>
                  <a:pt x="48" y="590"/>
                </a:lnTo>
                <a:lnTo>
                  <a:pt x="30" y="640"/>
                </a:lnTo>
                <a:lnTo>
                  <a:pt x="18" y="684"/>
                </a:lnTo>
                <a:lnTo>
                  <a:pt x="8" y="722"/>
                </a:lnTo>
                <a:lnTo>
                  <a:pt x="4" y="750"/>
                </a:lnTo>
                <a:lnTo>
                  <a:pt x="0" y="768"/>
                </a:lnTo>
                <a:lnTo>
                  <a:pt x="0" y="774"/>
                </a:lnTo>
              </a:path>
            </a:pathLst>
          </a:custGeom>
          <a:solidFill>
            <a:srgbClr val="00B050"/>
          </a:solidFill>
          <a:ln w="12700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" name="_s1037"/>
          <p:cNvSpPr>
            <a:spLocks noChangeArrowheads="1"/>
          </p:cNvSpPr>
          <p:nvPr/>
        </p:nvSpPr>
        <p:spPr bwMode="auto">
          <a:xfrm>
            <a:off x="152400" y="1752600"/>
            <a:ext cx="3124200" cy="2286000"/>
          </a:xfrm>
          <a:prstGeom prst="ellipse">
            <a:avLst/>
          </a:prstGeom>
          <a:gradFill flip="none" rotWithShape="1">
            <a:gsLst>
              <a:gs pos="0">
                <a:srgbClr val="00B050">
                  <a:alpha val="74000"/>
                </a:srgbClr>
              </a:gs>
              <a:gs pos="100000">
                <a:schemeClr val="bg1"/>
              </a:gs>
            </a:gsLst>
            <a:lin ang="8100000" scaled="1"/>
            <a:tileRect/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b">
              <a:rot lat="0" lon="0" rev="8700000"/>
            </a:lightRig>
          </a:scene3d>
          <a:sp3d z="1000">
            <a:bevelT w="190500" h="38100"/>
          </a:sp3d>
        </p:spPr>
        <p:txBody>
          <a:bodyPr wrap="none" lIns="0" tIns="0" rIns="0" bIns="0" anchor="ctr">
            <a:flatTx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2400" dirty="0">
                <a:solidFill>
                  <a:schemeClr val="accent6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Медицинский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2400" dirty="0">
                <a:solidFill>
                  <a:schemeClr val="accent6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работник </a:t>
            </a:r>
            <a:endParaRPr lang="ru-RU" sz="2400" dirty="0">
              <a:solidFill>
                <a:schemeClr val="accent6">
                  <a:lumMod val="50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_s1037"/>
          <p:cNvSpPr>
            <a:spLocks noChangeArrowheads="1"/>
          </p:cNvSpPr>
          <p:nvPr/>
        </p:nvSpPr>
        <p:spPr bwMode="auto">
          <a:xfrm>
            <a:off x="3105150" y="341312"/>
            <a:ext cx="3276600" cy="2016000"/>
          </a:xfrm>
          <a:prstGeom prst="ellipse">
            <a:avLst/>
          </a:prstGeom>
          <a:gradFill flip="none" rotWithShape="1">
            <a:gsLst>
              <a:gs pos="0">
                <a:srgbClr val="00B050">
                  <a:alpha val="74000"/>
                </a:srgbClr>
              </a:gs>
              <a:gs pos="100000">
                <a:schemeClr val="bg1"/>
              </a:gs>
            </a:gsLst>
            <a:lin ang="8100000" scaled="1"/>
            <a:tileRect/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b">
              <a:rot lat="0" lon="0" rev="8700000"/>
            </a:lightRig>
          </a:scene3d>
          <a:sp3d z="1000">
            <a:bevelT w="190500" h="38100"/>
          </a:sp3d>
        </p:spPr>
        <p:txBody>
          <a:bodyPr wrap="none" lIns="0" tIns="0" rIns="0" bIns="0" anchor="ctr">
            <a:flatTx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endParaRPr lang="ru-RU" dirty="0">
              <a:solidFill>
                <a:schemeClr val="accent6">
                  <a:lumMod val="50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Заместитель директора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по воспитательной работе,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solidFill>
                <a:schemeClr val="accent6">
                  <a:lumMod val="50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научно-методической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работе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endParaRPr lang="ru-RU" dirty="0">
              <a:solidFill>
                <a:schemeClr val="accent6">
                  <a:lumMod val="50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_s1037"/>
          <p:cNvSpPr>
            <a:spLocks noChangeArrowheads="1"/>
          </p:cNvSpPr>
          <p:nvPr/>
        </p:nvSpPr>
        <p:spPr bwMode="auto">
          <a:xfrm>
            <a:off x="6248400" y="1752600"/>
            <a:ext cx="2743200" cy="2286000"/>
          </a:xfrm>
          <a:prstGeom prst="ellipse">
            <a:avLst/>
          </a:prstGeom>
          <a:gradFill flip="none" rotWithShape="1">
            <a:gsLst>
              <a:gs pos="0">
                <a:srgbClr val="00B050">
                  <a:alpha val="74000"/>
                </a:srgbClr>
              </a:gs>
              <a:gs pos="100000">
                <a:schemeClr val="bg1"/>
              </a:gs>
            </a:gsLst>
            <a:lin ang="8100000" scaled="1"/>
            <a:tileRect/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b">
              <a:rot lat="0" lon="0" rev="8700000"/>
            </a:lightRig>
          </a:scene3d>
          <a:sp3d z="1000">
            <a:bevelT w="190500" h="38100"/>
          </a:sp3d>
        </p:spPr>
        <p:txBody>
          <a:bodyPr wrap="none" lIns="0" tIns="0" rIns="0" bIns="0" anchor="ctr">
            <a:flatTx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Социальный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педагог,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школьный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психолог</a:t>
            </a:r>
            <a:endParaRPr lang="ru-RU" sz="2000" dirty="0">
              <a:solidFill>
                <a:schemeClr val="accent6">
                  <a:lumMod val="50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6" name="Freeform 6"/>
          <p:cNvSpPr>
            <a:spLocks/>
          </p:cNvSpPr>
          <p:nvPr/>
        </p:nvSpPr>
        <p:spPr bwMode="gray">
          <a:xfrm rot="-2517786">
            <a:off x="4457700" y="2366963"/>
            <a:ext cx="869950" cy="447675"/>
          </a:xfrm>
          <a:custGeom>
            <a:avLst/>
            <a:gdLst>
              <a:gd name="T0" fmla="*/ 0 w 982"/>
              <a:gd name="T1" fmla="*/ 2147483647 h 774"/>
              <a:gd name="T2" fmla="*/ 2147483647 w 982"/>
              <a:gd name="T3" fmla="*/ 2147483647 h 774"/>
              <a:gd name="T4" fmla="*/ 2147483647 w 982"/>
              <a:gd name="T5" fmla="*/ 2147483647 h 774"/>
              <a:gd name="T6" fmla="*/ 2147483647 w 982"/>
              <a:gd name="T7" fmla="*/ 2147483647 h 774"/>
              <a:gd name="T8" fmla="*/ 2147483647 w 982"/>
              <a:gd name="T9" fmla="*/ 2147483647 h 774"/>
              <a:gd name="T10" fmla="*/ 2147483647 w 982"/>
              <a:gd name="T11" fmla="*/ 2147483647 h 774"/>
              <a:gd name="T12" fmla="*/ 2147483647 w 982"/>
              <a:gd name="T13" fmla="*/ 2147483647 h 774"/>
              <a:gd name="T14" fmla="*/ 2147483647 w 982"/>
              <a:gd name="T15" fmla="*/ 2147483647 h 774"/>
              <a:gd name="T16" fmla="*/ 2147483647 w 982"/>
              <a:gd name="T17" fmla="*/ 2147483647 h 774"/>
              <a:gd name="T18" fmla="*/ 2147483647 w 982"/>
              <a:gd name="T19" fmla="*/ 2147483647 h 774"/>
              <a:gd name="T20" fmla="*/ 2147483647 w 982"/>
              <a:gd name="T21" fmla="*/ 2147483647 h 774"/>
              <a:gd name="T22" fmla="*/ 2147483647 w 982"/>
              <a:gd name="T23" fmla="*/ 2147483647 h 774"/>
              <a:gd name="T24" fmla="*/ 2147483647 w 982"/>
              <a:gd name="T25" fmla="*/ 2147483647 h 774"/>
              <a:gd name="T26" fmla="*/ 2147483647 w 982"/>
              <a:gd name="T27" fmla="*/ 2147483647 h 774"/>
              <a:gd name="T28" fmla="*/ 2147483647 w 982"/>
              <a:gd name="T29" fmla="*/ 2147483647 h 774"/>
              <a:gd name="T30" fmla="*/ 2147483647 w 982"/>
              <a:gd name="T31" fmla="*/ 2147483647 h 774"/>
              <a:gd name="T32" fmla="*/ 2147483647 w 982"/>
              <a:gd name="T33" fmla="*/ 2147483647 h 774"/>
              <a:gd name="T34" fmla="*/ 2147483647 w 982"/>
              <a:gd name="T35" fmla="*/ 2147483647 h 774"/>
              <a:gd name="T36" fmla="*/ 2147483647 w 982"/>
              <a:gd name="T37" fmla="*/ 2147483647 h 774"/>
              <a:gd name="T38" fmla="*/ 2147483647 w 982"/>
              <a:gd name="T39" fmla="*/ 2147483647 h 774"/>
              <a:gd name="T40" fmla="*/ 2147483647 w 982"/>
              <a:gd name="T41" fmla="*/ 2147483647 h 774"/>
              <a:gd name="T42" fmla="*/ 2147483647 w 982"/>
              <a:gd name="T43" fmla="*/ 2147483647 h 774"/>
              <a:gd name="T44" fmla="*/ 2147483647 w 982"/>
              <a:gd name="T45" fmla="*/ 2147483647 h 774"/>
              <a:gd name="T46" fmla="*/ 2147483647 w 982"/>
              <a:gd name="T47" fmla="*/ 2147483647 h 774"/>
              <a:gd name="T48" fmla="*/ 2147483647 w 982"/>
              <a:gd name="T49" fmla="*/ 2147483647 h 774"/>
              <a:gd name="T50" fmla="*/ 2147483647 w 982"/>
              <a:gd name="T51" fmla="*/ 2147483647 h 774"/>
              <a:gd name="T52" fmla="*/ 2147483647 w 982"/>
              <a:gd name="T53" fmla="*/ 0 h 774"/>
              <a:gd name="T54" fmla="*/ 2147483647 w 982"/>
              <a:gd name="T55" fmla="*/ 2147483647 h 774"/>
              <a:gd name="T56" fmla="*/ 2147483647 w 982"/>
              <a:gd name="T57" fmla="*/ 2147483647 h 774"/>
              <a:gd name="T58" fmla="*/ 2147483647 w 982"/>
              <a:gd name="T59" fmla="*/ 2147483647 h 774"/>
              <a:gd name="T60" fmla="*/ 2147483647 w 982"/>
              <a:gd name="T61" fmla="*/ 2147483647 h 774"/>
              <a:gd name="T62" fmla="*/ 2147483647 w 982"/>
              <a:gd name="T63" fmla="*/ 2147483647 h 774"/>
              <a:gd name="T64" fmla="*/ 2147483647 w 982"/>
              <a:gd name="T65" fmla="*/ 2147483647 h 774"/>
              <a:gd name="T66" fmla="*/ 2147483647 w 982"/>
              <a:gd name="T67" fmla="*/ 2147483647 h 774"/>
              <a:gd name="T68" fmla="*/ 2147483647 w 982"/>
              <a:gd name="T69" fmla="*/ 2147483647 h 774"/>
              <a:gd name="T70" fmla="*/ 2147483647 w 982"/>
              <a:gd name="T71" fmla="*/ 2147483647 h 774"/>
              <a:gd name="T72" fmla="*/ 2147483647 w 982"/>
              <a:gd name="T73" fmla="*/ 2147483647 h 774"/>
              <a:gd name="T74" fmla="*/ 2147483647 w 982"/>
              <a:gd name="T75" fmla="*/ 2147483647 h 774"/>
              <a:gd name="T76" fmla="*/ 2147483647 w 982"/>
              <a:gd name="T77" fmla="*/ 2147483647 h 774"/>
              <a:gd name="T78" fmla="*/ 2147483647 w 982"/>
              <a:gd name="T79" fmla="*/ 2147483647 h 774"/>
              <a:gd name="T80" fmla="*/ 2147483647 w 982"/>
              <a:gd name="T81" fmla="*/ 2147483647 h 774"/>
              <a:gd name="T82" fmla="*/ 2147483647 w 982"/>
              <a:gd name="T83" fmla="*/ 2147483647 h 774"/>
              <a:gd name="T84" fmla="*/ 2147483647 w 982"/>
              <a:gd name="T85" fmla="*/ 2147483647 h 774"/>
              <a:gd name="T86" fmla="*/ 2147483647 w 982"/>
              <a:gd name="T87" fmla="*/ 2147483647 h 774"/>
              <a:gd name="T88" fmla="*/ 2147483647 w 982"/>
              <a:gd name="T89" fmla="*/ 2147483647 h 774"/>
              <a:gd name="T90" fmla="*/ 2147483647 w 982"/>
              <a:gd name="T91" fmla="*/ 2147483647 h 774"/>
              <a:gd name="T92" fmla="*/ 2147483647 w 982"/>
              <a:gd name="T93" fmla="*/ 2147483647 h 774"/>
              <a:gd name="T94" fmla="*/ 2147483647 w 982"/>
              <a:gd name="T95" fmla="*/ 2147483647 h 774"/>
              <a:gd name="T96" fmla="*/ 2147483647 w 982"/>
              <a:gd name="T97" fmla="*/ 2147483647 h 774"/>
              <a:gd name="T98" fmla="*/ 2147483647 w 982"/>
              <a:gd name="T99" fmla="*/ 2147483647 h 774"/>
              <a:gd name="T100" fmla="*/ 2147483647 w 982"/>
              <a:gd name="T101" fmla="*/ 2147483647 h 774"/>
              <a:gd name="T102" fmla="*/ 2147483647 w 982"/>
              <a:gd name="T103" fmla="*/ 2147483647 h 774"/>
              <a:gd name="T104" fmla="*/ 0 w 982"/>
              <a:gd name="T105" fmla="*/ 2147483647 h 774"/>
              <a:gd name="T106" fmla="*/ 0 w 982"/>
              <a:gd name="T107" fmla="*/ 2147483647 h 774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982"/>
              <a:gd name="T163" fmla="*/ 0 h 774"/>
              <a:gd name="T164" fmla="*/ 982 w 982"/>
              <a:gd name="T165" fmla="*/ 774 h 774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982" h="774">
                <a:moveTo>
                  <a:pt x="0" y="774"/>
                </a:moveTo>
                <a:lnTo>
                  <a:pt x="2" y="770"/>
                </a:lnTo>
                <a:lnTo>
                  <a:pt x="8" y="754"/>
                </a:lnTo>
                <a:lnTo>
                  <a:pt x="16" y="730"/>
                </a:lnTo>
                <a:lnTo>
                  <a:pt x="32" y="698"/>
                </a:lnTo>
                <a:lnTo>
                  <a:pt x="50" y="660"/>
                </a:lnTo>
                <a:lnTo>
                  <a:pt x="76" y="618"/>
                </a:lnTo>
                <a:lnTo>
                  <a:pt x="106" y="574"/>
                </a:lnTo>
                <a:lnTo>
                  <a:pt x="142" y="528"/>
                </a:lnTo>
                <a:lnTo>
                  <a:pt x="186" y="482"/>
                </a:lnTo>
                <a:lnTo>
                  <a:pt x="236" y="438"/>
                </a:lnTo>
                <a:lnTo>
                  <a:pt x="294" y="398"/>
                </a:lnTo>
                <a:lnTo>
                  <a:pt x="360" y="360"/>
                </a:lnTo>
                <a:lnTo>
                  <a:pt x="426" y="332"/>
                </a:lnTo>
                <a:lnTo>
                  <a:pt x="488" y="314"/>
                </a:lnTo>
                <a:lnTo>
                  <a:pt x="544" y="304"/>
                </a:lnTo>
                <a:lnTo>
                  <a:pt x="594" y="300"/>
                </a:lnTo>
                <a:lnTo>
                  <a:pt x="638" y="300"/>
                </a:lnTo>
                <a:lnTo>
                  <a:pt x="678" y="304"/>
                </a:lnTo>
                <a:lnTo>
                  <a:pt x="710" y="312"/>
                </a:lnTo>
                <a:lnTo>
                  <a:pt x="736" y="320"/>
                </a:lnTo>
                <a:lnTo>
                  <a:pt x="754" y="326"/>
                </a:lnTo>
                <a:lnTo>
                  <a:pt x="766" y="332"/>
                </a:lnTo>
                <a:lnTo>
                  <a:pt x="770" y="334"/>
                </a:lnTo>
                <a:lnTo>
                  <a:pt x="680" y="476"/>
                </a:lnTo>
                <a:lnTo>
                  <a:pt x="982" y="370"/>
                </a:lnTo>
                <a:lnTo>
                  <a:pt x="912" y="0"/>
                </a:lnTo>
                <a:lnTo>
                  <a:pt x="854" y="150"/>
                </a:lnTo>
                <a:lnTo>
                  <a:pt x="850" y="148"/>
                </a:lnTo>
                <a:lnTo>
                  <a:pt x="838" y="142"/>
                </a:lnTo>
                <a:lnTo>
                  <a:pt x="822" y="134"/>
                </a:lnTo>
                <a:lnTo>
                  <a:pt x="798" y="126"/>
                </a:lnTo>
                <a:lnTo>
                  <a:pt x="768" y="120"/>
                </a:lnTo>
                <a:lnTo>
                  <a:pt x="732" y="114"/>
                </a:lnTo>
                <a:lnTo>
                  <a:pt x="692" y="110"/>
                </a:lnTo>
                <a:lnTo>
                  <a:pt x="646" y="110"/>
                </a:lnTo>
                <a:lnTo>
                  <a:pt x="596" y="116"/>
                </a:lnTo>
                <a:lnTo>
                  <a:pt x="540" y="126"/>
                </a:lnTo>
                <a:lnTo>
                  <a:pt x="482" y="146"/>
                </a:lnTo>
                <a:lnTo>
                  <a:pt x="422" y="172"/>
                </a:lnTo>
                <a:lnTo>
                  <a:pt x="356" y="210"/>
                </a:lnTo>
                <a:lnTo>
                  <a:pt x="290" y="258"/>
                </a:lnTo>
                <a:lnTo>
                  <a:pt x="230" y="310"/>
                </a:lnTo>
                <a:lnTo>
                  <a:pt x="178" y="364"/>
                </a:lnTo>
                <a:lnTo>
                  <a:pt x="136" y="422"/>
                </a:lnTo>
                <a:lnTo>
                  <a:pt x="100" y="480"/>
                </a:lnTo>
                <a:lnTo>
                  <a:pt x="72" y="536"/>
                </a:lnTo>
                <a:lnTo>
                  <a:pt x="48" y="590"/>
                </a:lnTo>
                <a:lnTo>
                  <a:pt x="30" y="640"/>
                </a:lnTo>
                <a:lnTo>
                  <a:pt x="18" y="684"/>
                </a:lnTo>
                <a:lnTo>
                  <a:pt x="8" y="722"/>
                </a:lnTo>
                <a:lnTo>
                  <a:pt x="4" y="750"/>
                </a:lnTo>
                <a:lnTo>
                  <a:pt x="0" y="768"/>
                </a:lnTo>
                <a:lnTo>
                  <a:pt x="0" y="774"/>
                </a:lnTo>
              </a:path>
            </a:pathLst>
          </a:custGeom>
          <a:solidFill>
            <a:srgbClr val="00B050"/>
          </a:solidFill>
          <a:ln w="12700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57" name="Freeform 6"/>
          <p:cNvSpPr>
            <a:spLocks/>
          </p:cNvSpPr>
          <p:nvPr/>
        </p:nvSpPr>
        <p:spPr bwMode="gray">
          <a:xfrm rot="-463118">
            <a:off x="5527675" y="2844800"/>
            <a:ext cx="944563" cy="446088"/>
          </a:xfrm>
          <a:custGeom>
            <a:avLst/>
            <a:gdLst>
              <a:gd name="T0" fmla="*/ 0 w 982"/>
              <a:gd name="T1" fmla="*/ 2147483647 h 774"/>
              <a:gd name="T2" fmla="*/ 2147483647 w 982"/>
              <a:gd name="T3" fmla="*/ 2147483647 h 774"/>
              <a:gd name="T4" fmla="*/ 2147483647 w 982"/>
              <a:gd name="T5" fmla="*/ 2147483647 h 774"/>
              <a:gd name="T6" fmla="*/ 2147483647 w 982"/>
              <a:gd name="T7" fmla="*/ 2147483647 h 774"/>
              <a:gd name="T8" fmla="*/ 2147483647 w 982"/>
              <a:gd name="T9" fmla="*/ 2147483647 h 774"/>
              <a:gd name="T10" fmla="*/ 2147483647 w 982"/>
              <a:gd name="T11" fmla="*/ 2147483647 h 774"/>
              <a:gd name="T12" fmla="*/ 2147483647 w 982"/>
              <a:gd name="T13" fmla="*/ 2147483647 h 774"/>
              <a:gd name="T14" fmla="*/ 2147483647 w 982"/>
              <a:gd name="T15" fmla="*/ 2147483647 h 774"/>
              <a:gd name="T16" fmla="*/ 2147483647 w 982"/>
              <a:gd name="T17" fmla="*/ 2147483647 h 774"/>
              <a:gd name="T18" fmla="*/ 2147483647 w 982"/>
              <a:gd name="T19" fmla="*/ 2147483647 h 774"/>
              <a:gd name="T20" fmla="*/ 2147483647 w 982"/>
              <a:gd name="T21" fmla="*/ 2147483647 h 774"/>
              <a:gd name="T22" fmla="*/ 2147483647 w 982"/>
              <a:gd name="T23" fmla="*/ 2147483647 h 774"/>
              <a:gd name="T24" fmla="*/ 2147483647 w 982"/>
              <a:gd name="T25" fmla="*/ 2147483647 h 774"/>
              <a:gd name="T26" fmla="*/ 2147483647 w 982"/>
              <a:gd name="T27" fmla="*/ 2147483647 h 774"/>
              <a:gd name="T28" fmla="*/ 2147483647 w 982"/>
              <a:gd name="T29" fmla="*/ 2147483647 h 774"/>
              <a:gd name="T30" fmla="*/ 2147483647 w 982"/>
              <a:gd name="T31" fmla="*/ 2147483647 h 774"/>
              <a:gd name="T32" fmla="*/ 2147483647 w 982"/>
              <a:gd name="T33" fmla="*/ 2147483647 h 774"/>
              <a:gd name="T34" fmla="*/ 2147483647 w 982"/>
              <a:gd name="T35" fmla="*/ 2147483647 h 774"/>
              <a:gd name="T36" fmla="*/ 2147483647 w 982"/>
              <a:gd name="T37" fmla="*/ 2147483647 h 774"/>
              <a:gd name="T38" fmla="*/ 2147483647 w 982"/>
              <a:gd name="T39" fmla="*/ 2147483647 h 774"/>
              <a:gd name="T40" fmla="*/ 2147483647 w 982"/>
              <a:gd name="T41" fmla="*/ 2147483647 h 774"/>
              <a:gd name="T42" fmla="*/ 2147483647 w 982"/>
              <a:gd name="T43" fmla="*/ 2147483647 h 774"/>
              <a:gd name="T44" fmla="*/ 2147483647 w 982"/>
              <a:gd name="T45" fmla="*/ 2147483647 h 774"/>
              <a:gd name="T46" fmla="*/ 2147483647 w 982"/>
              <a:gd name="T47" fmla="*/ 2147483647 h 774"/>
              <a:gd name="T48" fmla="*/ 2147483647 w 982"/>
              <a:gd name="T49" fmla="*/ 2147483647 h 774"/>
              <a:gd name="T50" fmla="*/ 2147483647 w 982"/>
              <a:gd name="T51" fmla="*/ 2147483647 h 774"/>
              <a:gd name="T52" fmla="*/ 2147483647 w 982"/>
              <a:gd name="T53" fmla="*/ 0 h 774"/>
              <a:gd name="T54" fmla="*/ 2147483647 w 982"/>
              <a:gd name="T55" fmla="*/ 2147483647 h 774"/>
              <a:gd name="T56" fmla="*/ 2147483647 w 982"/>
              <a:gd name="T57" fmla="*/ 2147483647 h 774"/>
              <a:gd name="T58" fmla="*/ 2147483647 w 982"/>
              <a:gd name="T59" fmla="*/ 2147483647 h 774"/>
              <a:gd name="T60" fmla="*/ 2147483647 w 982"/>
              <a:gd name="T61" fmla="*/ 2147483647 h 774"/>
              <a:gd name="T62" fmla="*/ 2147483647 w 982"/>
              <a:gd name="T63" fmla="*/ 2147483647 h 774"/>
              <a:gd name="T64" fmla="*/ 2147483647 w 982"/>
              <a:gd name="T65" fmla="*/ 2147483647 h 774"/>
              <a:gd name="T66" fmla="*/ 2147483647 w 982"/>
              <a:gd name="T67" fmla="*/ 2147483647 h 774"/>
              <a:gd name="T68" fmla="*/ 2147483647 w 982"/>
              <a:gd name="T69" fmla="*/ 2147483647 h 774"/>
              <a:gd name="T70" fmla="*/ 2147483647 w 982"/>
              <a:gd name="T71" fmla="*/ 2147483647 h 774"/>
              <a:gd name="T72" fmla="*/ 2147483647 w 982"/>
              <a:gd name="T73" fmla="*/ 2147483647 h 774"/>
              <a:gd name="T74" fmla="*/ 2147483647 w 982"/>
              <a:gd name="T75" fmla="*/ 2147483647 h 774"/>
              <a:gd name="T76" fmla="*/ 2147483647 w 982"/>
              <a:gd name="T77" fmla="*/ 2147483647 h 774"/>
              <a:gd name="T78" fmla="*/ 2147483647 w 982"/>
              <a:gd name="T79" fmla="*/ 2147483647 h 774"/>
              <a:gd name="T80" fmla="*/ 2147483647 w 982"/>
              <a:gd name="T81" fmla="*/ 2147483647 h 774"/>
              <a:gd name="T82" fmla="*/ 2147483647 w 982"/>
              <a:gd name="T83" fmla="*/ 2147483647 h 774"/>
              <a:gd name="T84" fmla="*/ 2147483647 w 982"/>
              <a:gd name="T85" fmla="*/ 2147483647 h 774"/>
              <a:gd name="T86" fmla="*/ 2147483647 w 982"/>
              <a:gd name="T87" fmla="*/ 2147483647 h 774"/>
              <a:gd name="T88" fmla="*/ 2147483647 w 982"/>
              <a:gd name="T89" fmla="*/ 2147483647 h 774"/>
              <a:gd name="T90" fmla="*/ 2147483647 w 982"/>
              <a:gd name="T91" fmla="*/ 2147483647 h 774"/>
              <a:gd name="T92" fmla="*/ 2147483647 w 982"/>
              <a:gd name="T93" fmla="*/ 2147483647 h 774"/>
              <a:gd name="T94" fmla="*/ 2147483647 w 982"/>
              <a:gd name="T95" fmla="*/ 2147483647 h 774"/>
              <a:gd name="T96" fmla="*/ 2147483647 w 982"/>
              <a:gd name="T97" fmla="*/ 2147483647 h 774"/>
              <a:gd name="T98" fmla="*/ 2147483647 w 982"/>
              <a:gd name="T99" fmla="*/ 2147483647 h 774"/>
              <a:gd name="T100" fmla="*/ 2147483647 w 982"/>
              <a:gd name="T101" fmla="*/ 2147483647 h 774"/>
              <a:gd name="T102" fmla="*/ 2147483647 w 982"/>
              <a:gd name="T103" fmla="*/ 2147483647 h 774"/>
              <a:gd name="T104" fmla="*/ 0 w 982"/>
              <a:gd name="T105" fmla="*/ 2147483647 h 774"/>
              <a:gd name="T106" fmla="*/ 0 w 982"/>
              <a:gd name="T107" fmla="*/ 2147483647 h 774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982"/>
              <a:gd name="T163" fmla="*/ 0 h 774"/>
              <a:gd name="T164" fmla="*/ 982 w 982"/>
              <a:gd name="T165" fmla="*/ 774 h 774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982" h="774">
                <a:moveTo>
                  <a:pt x="0" y="774"/>
                </a:moveTo>
                <a:lnTo>
                  <a:pt x="2" y="770"/>
                </a:lnTo>
                <a:lnTo>
                  <a:pt x="8" y="754"/>
                </a:lnTo>
                <a:lnTo>
                  <a:pt x="16" y="730"/>
                </a:lnTo>
                <a:lnTo>
                  <a:pt x="32" y="698"/>
                </a:lnTo>
                <a:lnTo>
                  <a:pt x="50" y="660"/>
                </a:lnTo>
                <a:lnTo>
                  <a:pt x="76" y="618"/>
                </a:lnTo>
                <a:lnTo>
                  <a:pt x="106" y="574"/>
                </a:lnTo>
                <a:lnTo>
                  <a:pt x="142" y="528"/>
                </a:lnTo>
                <a:lnTo>
                  <a:pt x="186" y="482"/>
                </a:lnTo>
                <a:lnTo>
                  <a:pt x="236" y="438"/>
                </a:lnTo>
                <a:lnTo>
                  <a:pt x="294" y="398"/>
                </a:lnTo>
                <a:lnTo>
                  <a:pt x="360" y="360"/>
                </a:lnTo>
                <a:lnTo>
                  <a:pt x="426" y="332"/>
                </a:lnTo>
                <a:lnTo>
                  <a:pt x="488" y="314"/>
                </a:lnTo>
                <a:lnTo>
                  <a:pt x="544" y="304"/>
                </a:lnTo>
                <a:lnTo>
                  <a:pt x="594" y="300"/>
                </a:lnTo>
                <a:lnTo>
                  <a:pt x="638" y="300"/>
                </a:lnTo>
                <a:lnTo>
                  <a:pt x="678" y="304"/>
                </a:lnTo>
                <a:lnTo>
                  <a:pt x="710" y="312"/>
                </a:lnTo>
                <a:lnTo>
                  <a:pt x="736" y="320"/>
                </a:lnTo>
                <a:lnTo>
                  <a:pt x="754" y="326"/>
                </a:lnTo>
                <a:lnTo>
                  <a:pt x="766" y="332"/>
                </a:lnTo>
                <a:lnTo>
                  <a:pt x="770" y="334"/>
                </a:lnTo>
                <a:lnTo>
                  <a:pt x="680" y="476"/>
                </a:lnTo>
                <a:lnTo>
                  <a:pt x="982" y="370"/>
                </a:lnTo>
                <a:lnTo>
                  <a:pt x="912" y="0"/>
                </a:lnTo>
                <a:lnTo>
                  <a:pt x="854" y="150"/>
                </a:lnTo>
                <a:lnTo>
                  <a:pt x="850" y="148"/>
                </a:lnTo>
                <a:lnTo>
                  <a:pt x="838" y="142"/>
                </a:lnTo>
                <a:lnTo>
                  <a:pt x="822" y="134"/>
                </a:lnTo>
                <a:lnTo>
                  <a:pt x="798" y="126"/>
                </a:lnTo>
                <a:lnTo>
                  <a:pt x="768" y="120"/>
                </a:lnTo>
                <a:lnTo>
                  <a:pt x="732" y="114"/>
                </a:lnTo>
                <a:lnTo>
                  <a:pt x="692" y="110"/>
                </a:lnTo>
                <a:lnTo>
                  <a:pt x="646" y="110"/>
                </a:lnTo>
                <a:lnTo>
                  <a:pt x="596" y="116"/>
                </a:lnTo>
                <a:lnTo>
                  <a:pt x="540" y="126"/>
                </a:lnTo>
                <a:lnTo>
                  <a:pt x="482" y="146"/>
                </a:lnTo>
                <a:lnTo>
                  <a:pt x="422" y="172"/>
                </a:lnTo>
                <a:lnTo>
                  <a:pt x="356" y="210"/>
                </a:lnTo>
                <a:lnTo>
                  <a:pt x="290" y="258"/>
                </a:lnTo>
                <a:lnTo>
                  <a:pt x="230" y="310"/>
                </a:lnTo>
                <a:lnTo>
                  <a:pt x="178" y="364"/>
                </a:lnTo>
                <a:lnTo>
                  <a:pt x="136" y="422"/>
                </a:lnTo>
                <a:lnTo>
                  <a:pt x="100" y="480"/>
                </a:lnTo>
                <a:lnTo>
                  <a:pt x="72" y="536"/>
                </a:lnTo>
                <a:lnTo>
                  <a:pt x="48" y="590"/>
                </a:lnTo>
                <a:lnTo>
                  <a:pt x="30" y="640"/>
                </a:lnTo>
                <a:lnTo>
                  <a:pt x="18" y="684"/>
                </a:lnTo>
                <a:lnTo>
                  <a:pt x="8" y="722"/>
                </a:lnTo>
                <a:lnTo>
                  <a:pt x="4" y="750"/>
                </a:lnTo>
                <a:lnTo>
                  <a:pt x="0" y="768"/>
                </a:lnTo>
                <a:lnTo>
                  <a:pt x="0" y="774"/>
                </a:lnTo>
              </a:path>
            </a:pathLst>
          </a:custGeom>
          <a:solidFill>
            <a:srgbClr val="00B050"/>
          </a:solidFill>
          <a:ln w="12700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58" name="Freeform 7"/>
          <p:cNvSpPr>
            <a:spLocks/>
          </p:cNvSpPr>
          <p:nvPr/>
        </p:nvSpPr>
        <p:spPr bwMode="gray">
          <a:xfrm rot="20926402" flipH="1">
            <a:off x="3005138" y="2827338"/>
            <a:ext cx="906462" cy="425450"/>
          </a:xfrm>
          <a:custGeom>
            <a:avLst/>
            <a:gdLst>
              <a:gd name="T0" fmla="*/ 0 w 982"/>
              <a:gd name="T1" fmla="*/ 2147483647 h 774"/>
              <a:gd name="T2" fmla="*/ 2147483647 w 982"/>
              <a:gd name="T3" fmla="*/ 2147483647 h 774"/>
              <a:gd name="T4" fmla="*/ 2147483647 w 982"/>
              <a:gd name="T5" fmla="*/ 2147483647 h 774"/>
              <a:gd name="T6" fmla="*/ 2147483647 w 982"/>
              <a:gd name="T7" fmla="*/ 2147483647 h 774"/>
              <a:gd name="T8" fmla="*/ 2147483647 w 982"/>
              <a:gd name="T9" fmla="*/ 2147483647 h 774"/>
              <a:gd name="T10" fmla="*/ 2147483647 w 982"/>
              <a:gd name="T11" fmla="*/ 2147483647 h 774"/>
              <a:gd name="T12" fmla="*/ 2147483647 w 982"/>
              <a:gd name="T13" fmla="*/ 2147483647 h 774"/>
              <a:gd name="T14" fmla="*/ 2147483647 w 982"/>
              <a:gd name="T15" fmla="*/ 2147483647 h 774"/>
              <a:gd name="T16" fmla="*/ 2147483647 w 982"/>
              <a:gd name="T17" fmla="*/ 2147483647 h 774"/>
              <a:gd name="T18" fmla="*/ 2147483647 w 982"/>
              <a:gd name="T19" fmla="*/ 2147483647 h 774"/>
              <a:gd name="T20" fmla="*/ 2147483647 w 982"/>
              <a:gd name="T21" fmla="*/ 2147483647 h 774"/>
              <a:gd name="T22" fmla="*/ 2147483647 w 982"/>
              <a:gd name="T23" fmla="*/ 2147483647 h 774"/>
              <a:gd name="T24" fmla="*/ 2147483647 w 982"/>
              <a:gd name="T25" fmla="*/ 2147483647 h 774"/>
              <a:gd name="T26" fmla="*/ 2147483647 w 982"/>
              <a:gd name="T27" fmla="*/ 2147483647 h 774"/>
              <a:gd name="T28" fmla="*/ 2147483647 w 982"/>
              <a:gd name="T29" fmla="*/ 2147483647 h 774"/>
              <a:gd name="T30" fmla="*/ 2147483647 w 982"/>
              <a:gd name="T31" fmla="*/ 2147483647 h 774"/>
              <a:gd name="T32" fmla="*/ 2147483647 w 982"/>
              <a:gd name="T33" fmla="*/ 2147483647 h 774"/>
              <a:gd name="T34" fmla="*/ 2147483647 w 982"/>
              <a:gd name="T35" fmla="*/ 2147483647 h 774"/>
              <a:gd name="T36" fmla="*/ 2147483647 w 982"/>
              <a:gd name="T37" fmla="*/ 2147483647 h 774"/>
              <a:gd name="T38" fmla="*/ 2147483647 w 982"/>
              <a:gd name="T39" fmla="*/ 2147483647 h 774"/>
              <a:gd name="T40" fmla="*/ 2147483647 w 982"/>
              <a:gd name="T41" fmla="*/ 2147483647 h 774"/>
              <a:gd name="T42" fmla="*/ 2147483647 w 982"/>
              <a:gd name="T43" fmla="*/ 2147483647 h 774"/>
              <a:gd name="T44" fmla="*/ 2147483647 w 982"/>
              <a:gd name="T45" fmla="*/ 2147483647 h 774"/>
              <a:gd name="T46" fmla="*/ 2147483647 w 982"/>
              <a:gd name="T47" fmla="*/ 2147483647 h 774"/>
              <a:gd name="T48" fmla="*/ 2147483647 w 982"/>
              <a:gd name="T49" fmla="*/ 2147483647 h 774"/>
              <a:gd name="T50" fmla="*/ 2147483647 w 982"/>
              <a:gd name="T51" fmla="*/ 2147483647 h 774"/>
              <a:gd name="T52" fmla="*/ 2147483647 w 982"/>
              <a:gd name="T53" fmla="*/ 0 h 774"/>
              <a:gd name="T54" fmla="*/ 2147483647 w 982"/>
              <a:gd name="T55" fmla="*/ 2147483647 h 774"/>
              <a:gd name="T56" fmla="*/ 2147483647 w 982"/>
              <a:gd name="T57" fmla="*/ 2147483647 h 774"/>
              <a:gd name="T58" fmla="*/ 2147483647 w 982"/>
              <a:gd name="T59" fmla="*/ 2147483647 h 774"/>
              <a:gd name="T60" fmla="*/ 2147483647 w 982"/>
              <a:gd name="T61" fmla="*/ 2147483647 h 774"/>
              <a:gd name="T62" fmla="*/ 2147483647 w 982"/>
              <a:gd name="T63" fmla="*/ 2147483647 h 774"/>
              <a:gd name="T64" fmla="*/ 2147483647 w 982"/>
              <a:gd name="T65" fmla="*/ 2147483647 h 774"/>
              <a:gd name="T66" fmla="*/ 2147483647 w 982"/>
              <a:gd name="T67" fmla="*/ 2147483647 h 774"/>
              <a:gd name="T68" fmla="*/ 2147483647 w 982"/>
              <a:gd name="T69" fmla="*/ 2147483647 h 774"/>
              <a:gd name="T70" fmla="*/ 2147483647 w 982"/>
              <a:gd name="T71" fmla="*/ 2147483647 h 774"/>
              <a:gd name="T72" fmla="*/ 2147483647 w 982"/>
              <a:gd name="T73" fmla="*/ 2147483647 h 774"/>
              <a:gd name="T74" fmla="*/ 2147483647 w 982"/>
              <a:gd name="T75" fmla="*/ 2147483647 h 774"/>
              <a:gd name="T76" fmla="*/ 2147483647 w 982"/>
              <a:gd name="T77" fmla="*/ 2147483647 h 774"/>
              <a:gd name="T78" fmla="*/ 2147483647 w 982"/>
              <a:gd name="T79" fmla="*/ 2147483647 h 774"/>
              <a:gd name="T80" fmla="*/ 2147483647 w 982"/>
              <a:gd name="T81" fmla="*/ 2147483647 h 774"/>
              <a:gd name="T82" fmla="*/ 2147483647 w 982"/>
              <a:gd name="T83" fmla="*/ 2147483647 h 774"/>
              <a:gd name="T84" fmla="*/ 2147483647 w 982"/>
              <a:gd name="T85" fmla="*/ 2147483647 h 774"/>
              <a:gd name="T86" fmla="*/ 2147483647 w 982"/>
              <a:gd name="T87" fmla="*/ 2147483647 h 774"/>
              <a:gd name="T88" fmla="*/ 2147483647 w 982"/>
              <a:gd name="T89" fmla="*/ 2147483647 h 774"/>
              <a:gd name="T90" fmla="*/ 2147483647 w 982"/>
              <a:gd name="T91" fmla="*/ 2147483647 h 774"/>
              <a:gd name="T92" fmla="*/ 2147483647 w 982"/>
              <a:gd name="T93" fmla="*/ 2147483647 h 774"/>
              <a:gd name="T94" fmla="*/ 2147483647 w 982"/>
              <a:gd name="T95" fmla="*/ 2147483647 h 774"/>
              <a:gd name="T96" fmla="*/ 2147483647 w 982"/>
              <a:gd name="T97" fmla="*/ 2147483647 h 774"/>
              <a:gd name="T98" fmla="*/ 2147483647 w 982"/>
              <a:gd name="T99" fmla="*/ 2147483647 h 774"/>
              <a:gd name="T100" fmla="*/ 2147483647 w 982"/>
              <a:gd name="T101" fmla="*/ 2147483647 h 774"/>
              <a:gd name="T102" fmla="*/ 2147483647 w 982"/>
              <a:gd name="T103" fmla="*/ 2147483647 h 774"/>
              <a:gd name="T104" fmla="*/ 0 w 982"/>
              <a:gd name="T105" fmla="*/ 2147483647 h 774"/>
              <a:gd name="T106" fmla="*/ 0 w 982"/>
              <a:gd name="T107" fmla="*/ 2147483647 h 774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982"/>
              <a:gd name="T163" fmla="*/ 0 h 774"/>
              <a:gd name="T164" fmla="*/ 982 w 982"/>
              <a:gd name="T165" fmla="*/ 774 h 774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982" h="774">
                <a:moveTo>
                  <a:pt x="0" y="774"/>
                </a:moveTo>
                <a:lnTo>
                  <a:pt x="2" y="770"/>
                </a:lnTo>
                <a:lnTo>
                  <a:pt x="8" y="754"/>
                </a:lnTo>
                <a:lnTo>
                  <a:pt x="16" y="730"/>
                </a:lnTo>
                <a:lnTo>
                  <a:pt x="32" y="698"/>
                </a:lnTo>
                <a:lnTo>
                  <a:pt x="50" y="660"/>
                </a:lnTo>
                <a:lnTo>
                  <a:pt x="76" y="618"/>
                </a:lnTo>
                <a:lnTo>
                  <a:pt x="106" y="574"/>
                </a:lnTo>
                <a:lnTo>
                  <a:pt x="142" y="528"/>
                </a:lnTo>
                <a:lnTo>
                  <a:pt x="186" y="482"/>
                </a:lnTo>
                <a:lnTo>
                  <a:pt x="236" y="438"/>
                </a:lnTo>
                <a:lnTo>
                  <a:pt x="294" y="398"/>
                </a:lnTo>
                <a:lnTo>
                  <a:pt x="360" y="360"/>
                </a:lnTo>
                <a:lnTo>
                  <a:pt x="426" y="332"/>
                </a:lnTo>
                <a:lnTo>
                  <a:pt x="488" y="314"/>
                </a:lnTo>
                <a:lnTo>
                  <a:pt x="544" y="304"/>
                </a:lnTo>
                <a:lnTo>
                  <a:pt x="594" y="300"/>
                </a:lnTo>
                <a:lnTo>
                  <a:pt x="638" y="300"/>
                </a:lnTo>
                <a:lnTo>
                  <a:pt x="678" y="304"/>
                </a:lnTo>
                <a:lnTo>
                  <a:pt x="710" y="312"/>
                </a:lnTo>
                <a:lnTo>
                  <a:pt x="736" y="320"/>
                </a:lnTo>
                <a:lnTo>
                  <a:pt x="754" y="326"/>
                </a:lnTo>
                <a:lnTo>
                  <a:pt x="766" y="332"/>
                </a:lnTo>
                <a:lnTo>
                  <a:pt x="770" y="334"/>
                </a:lnTo>
                <a:lnTo>
                  <a:pt x="680" y="476"/>
                </a:lnTo>
                <a:lnTo>
                  <a:pt x="982" y="370"/>
                </a:lnTo>
                <a:lnTo>
                  <a:pt x="912" y="0"/>
                </a:lnTo>
                <a:lnTo>
                  <a:pt x="854" y="150"/>
                </a:lnTo>
                <a:lnTo>
                  <a:pt x="850" y="148"/>
                </a:lnTo>
                <a:lnTo>
                  <a:pt x="838" y="142"/>
                </a:lnTo>
                <a:lnTo>
                  <a:pt x="822" y="134"/>
                </a:lnTo>
                <a:lnTo>
                  <a:pt x="798" y="126"/>
                </a:lnTo>
                <a:lnTo>
                  <a:pt x="768" y="120"/>
                </a:lnTo>
                <a:lnTo>
                  <a:pt x="732" y="114"/>
                </a:lnTo>
                <a:lnTo>
                  <a:pt x="692" y="110"/>
                </a:lnTo>
                <a:lnTo>
                  <a:pt x="646" y="110"/>
                </a:lnTo>
                <a:lnTo>
                  <a:pt x="596" y="116"/>
                </a:lnTo>
                <a:lnTo>
                  <a:pt x="540" y="126"/>
                </a:lnTo>
                <a:lnTo>
                  <a:pt x="482" y="146"/>
                </a:lnTo>
                <a:lnTo>
                  <a:pt x="422" y="172"/>
                </a:lnTo>
                <a:lnTo>
                  <a:pt x="356" y="210"/>
                </a:lnTo>
                <a:lnTo>
                  <a:pt x="290" y="258"/>
                </a:lnTo>
                <a:lnTo>
                  <a:pt x="230" y="310"/>
                </a:lnTo>
                <a:lnTo>
                  <a:pt x="178" y="364"/>
                </a:lnTo>
                <a:lnTo>
                  <a:pt x="136" y="422"/>
                </a:lnTo>
                <a:lnTo>
                  <a:pt x="100" y="480"/>
                </a:lnTo>
                <a:lnTo>
                  <a:pt x="72" y="536"/>
                </a:lnTo>
                <a:lnTo>
                  <a:pt x="48" y="590"/>
                </a:lnTo>
                <a:lnTo>
                  <a:pt x="30" y="640"/>
                </a:lnTo>
                <a:lnTo>
                  <a:pt x="18" y="684"/>
                </a:lnTo>
                <a:lnTo>
                  <a:pt x="8" y="722"/>
                </a:lnTo>
                <a:lnTo>
                  <a:pt x="4" y="750"/>
                </a:lnTo>
                <a:lnTo>
                  <a:pt x="0" y="768"/>
                </a:lnTo>
                <a:lnTo>
                  <a:pt x="0" y="774"/>
                </a:lnTo>
              </a:path>
            </a:pathLst>
          </a:custGeom>
          <a:solidFill>
            <a:srgbClr val="00B050"/>
          </a:solidFill>
          <a:ln w="12700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59" name="Freeform 15"/>
          <p:cNvSpPr>
            <a:spLocks/>
          </p:cNvSpPr>
          <p:nvPr/>
        </p:nvSpPr>
        <p:spPr bwMode="gray">
          <a:xfrm rot="17817550" flipH="1">
            <a:off x="4006850" y="4468813"/>
            <a:ext cx="900113" cy="484187"/>
          </a:xfrm>
          <a:custGeom>
            <a:avLst/>
            <a:gdLst>
              <a:gd name="T0" fmla="*/ 0 w 982"/>
              <a:gd name="T1" fmla="*/ 2147483647 h 774"/>
              <a:gd name="T2" fmla="*/ 2147483647 w 982"/>
              <a:gd name="T3" fmla="*/ 2147483647 h 774"/>
              <a:gd name="T4" fmla="*/ 2147483647 w 982"/>
              <a:gd name="T5" fmla="*/ 2147483647 h 774"/>
              <a:gd name="T6" fmla="*/ 2147483647 w 982"/>
              <a:gd name="T7" fmla="*/ 2147483647 h 774"/>
              <a:gd name="T8" fmla="*/ 2147483647 w 982"/>
              <a:gd name="T9" fmla="*/ 2147483647 h 774"/>
              <a:gd name="T10" fmla="*/ 2147483647 w 982"/>
              <a:gd name="T11" fmla="*/ 2147483647 h 774"/>
              <a:gd name="T12" fmla="*/ 2147483647 w 982"/>
              <a:gd name="T13" fmla="*/ 2147483647 h 774"/>
              <a:gd name="T14" fmla="*/ 2147483647 w 982"/>
              <a:gd name="T15" fmla="*/ 2147483647 h 774"/>
              <a:gd name="T16" fmla="*/ 2147483647 w 982"/>
              <a:gd name="T17" fmla="*/ 2147483647 h 774"/>
              <a:gd name="T18" fmla="*/ 2147483647 w 982"/>
              <a:gd name="T19" fmla="*/ 2147483647 h 774"/>
              <a:gd name="T20" fmla="*/ 2147483647 w 982"/>
              <a:gd name="T21" fmla="*/ 2147483647 h 774"/>
              <a:gd name="T22" fmla="*/ 2147483647 w 982"/>
              <a:gd name="T23" fmla="*/ 2147483647 h 774"/>
              <a:gd name="T24" fmla="*/ 2147483647 w 982"/>
              <a:gd name="T25" fmla="*/ 2147483647 h 774"/>
              <a:gd name="T26" fmla="*/ 2147483647 w 982"/>
              <a:gd name="T27" fmla="*/ 2147483647 h 774"/>
              <a:gd name="T28" fmla="*/ 2147483647 w 982"/>
              <a:gd name="T29" fmla="*/ 2147483647 h 774"/>
              <a:gd name="T30" fmla="*/ 2147483647 w 982"/>
              <a:gd name="T31" fmla="*/ 2147483647 h 774"/>
              <a:gd name="T32" fmla="*/ 2147483647 w 982"/>
              <a:gd name="T33" fmla="*/ 2147483647 h 774"/>
              <a:gd name="T34" fmla="*/ 2147483647 w 982"/>
              <a:gd name="T35" fmla="*/ 2147483647 h 774"/>
              <a:gd name="T36" fmla="*/ 2147483647 w 982"/>
              <a:gd name="T37" fmla="*/ 2147483647 h 774"/>
              <a:gd name="T38" fmla="*/ 2147483647 w 982"/>
              <a:gd name="T39" fmla="*/ 2147483647 h 774"/>
              <a:gd name="T40" fmla="*/ 2147483647 w 982"/>
              <a:gd name="T41" fmla="*/ 2147483647 h 774"/>
              <a:gd name="T42" fmla="*/ 2147483647 w 982"/>
              <a:gd name="T43" fmla="*/ 2147483647 h 774"/>
              <a:gd name="T44" fmla="*/ 2147483647 w 982"/>
              <a:gd name="T45" fmla="*/ 2147483647 h 774"/>
              <a:gd name="T46" fmla="*/ 2147483647 w 982"/>
              <a:gd name="T47" fmla="*/ 2147483647 h 774"/>
              <a:gd name="T48" fmla="*/ 2147483647 w 982"/>
              <a:gd name="T49" fmla="*/ 2147483647 h 774"/>
              <a:gd name="T50" fmla="*/ 2147483647 w 982"/>
              <a:gd name="T51" fmla="*/ 2147483647 h 774"/>
              <a:gd name="T52" fmla="*/ 2147483647 w 982"/>
              <a:gd name="T53" fmla="*/ 0 h 774"/>
              <a:gd name="T54" fmla="*/ 2147483647 w 982"/>
              <a:gd name="T55" fmla="*/ 2147483647 h 774"/>
              <a:gd name="T56" fmla="*/ 2147483647 w 982"/>
              <a:gd name="T57" fmla="*/ 2147483647 h 774"/>
              <a:gd name="T58" fmla="*/ 2147483647 w 982"/>
              <a:gd name="T59" fmla="*/ 2147483647 h 774"/>
              <a:gd name="T60" fmla="*/ 2147483647 w 982"/>
              <a:gd name="T61" fmla="*/ 2147483647 h 774"/>
              <a:gd name="T62" fmla="*/ 2147483647 w 982"/>
              <a:gd name="T63" fmla="*/ 2147483647 h 774"/>
              <a:gd name="T64" fmla="*/ 2147483647 w 982"/>
              <a:gd name="T65" fmla="*/ 2147483647 h 774"/>
              <a:gd name="T66" fmla="*/ 2147483647 w 982"/>
              <a:gd name="T67" fmla="*/ 2147483647 h 774"/>
              <a:gd name="T68" fmla="*/ 2147483647 w 982"/>
              <a:gd name="T69" fmla="*/ 2147483647 h 774"/>
              <a:gd name="T70" fmla="*/ 2147483647 w 982"/>
              <a:gd name="T71" fmla="*/ 2147483647 h 774"/>
              <a:gd name="T72" fmla="*/ 2147483647 w 982"/>
              <a:gd name="T73" fmla="*/ 2147483647 h 774"/>
              <a:gd name="T74" fmla="*/ 2147483647 w 982"/>
              <a:gd name="T75" fmla="*/ 2147483647 h 774"/>
              <a:gd name="T76" fmla="*/ 2147483647 w 982"/>
              <a:gd name="T77" fmla="*/ 2147483647 h 774"/>
              <a:gd name="T78" fmla="*/ 2147483647 w 982"/>
              <a:gd name="T79" fmla="*/ 2147483647 h 774"/>
              <a:gd name="T80" fmla="*/ 2147483647 w 982"/>
              <a:gd name="T81" fmla="*/ 2147483647 h 774"/>
              <a:gd name="T82" fmla="*/ 2147483647 w 982"/>
              <a:gd name="T83" fmla="*/ 2147483647 h 774"/>
              <a:gd name="T84" fmla="*/ 2147483647 w 982"/>
              <a:gd name="T85" fmla="*/ 2147483647 h 774"/>
              <a:gd name="T86" fmla="*/ 2147483647 w 982"/>
              <a:gd name="T87" fmla="*/ 2147483647 h 774"/>
              <a:gd name="T88" fmla="*/ 2147483647 w 982"/>
              <a:gd name="T89" fmla="*/ 2147483647 h 774"/>
              <a:gd name="T90" fmla="*/ 2147483647 w 982"/>
              <a:gd name="T91" fmla="*/ 2147483647 h 774"/>
              <a:gd name="T92" fmla="*/ 2147483647 w 982"/>
              <a:gd name="T93" fmla="*/ 2147483647 h 774"/>
              <a:gd name="T94" fmla="*/ 2147483647 w 982"/>
              <a:gd name="T95" fmla="*/ 2147483647 h 774"/>
              <a:gd name="T96" fmla="*/ 2147483647 w 982"/>
              <a:gd name="T97" fmla="*/ 2147483647 h 774"/>
              <a:gd name="T98" fmla="*/ 2147483647 w 982"/>
              <a:gd name="T99" fmla="*/ 2147483647 h 774"/>
              <a:gd name="T100" fmla="*/ 2147483647 w 982"/>
              <a:gd name="T101" fmla="*/ 2147483647 h 774"/>
              <a:gd name="T102" fmla="*/ 2147483647 w 982"/>
              <a:gd name="T103" fmla="*/ 2147483647 h 774"/>
              <a:gd name="T104" fmla="*/ 0 w 982"/>
              <a:gd name="T105" fmla="*/ 2147483647 h 774"/>
              <a:gd name="T106" fmla="*/ 0 w 982"/>
              <a:gd name="T107" fmla="*/ 2147483647 h 774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982"/>
              <a:gd name="T163" fmla="*/ 0 h 774"/>
              <a:gd name="T164" fmla="*/ 982 w 982"/>
              <a:gd name="T165" fmla="*/ 774 h 774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982" h="774">
                <a:moveTo>
                  <a:pt x="0" y="774"/>
                </a:moveTo>
                <a:lnTo>
                  <a:pt x="2" y="770"/>
                </a:lnTo>
                <a:lnTo>
                  <a:pt x="8" y="754"/>
                </a:lnTo>
                <a:lnTo>
                  <a:pt x="16" y="730"/>
                </a:lnTo>
                <a:lnTo>
                  <a:pt x="32" y="698"/>
                </a:lnTo>
                <a:lnTo>
                  <a:pt x="50" y="660"/>
                </a:lnTo>
                <a:lnTo>
                  <a:pt x="76" y="618"/>
                </a:lnTo>
                <a:lnTo>
                  <a:pt x="106" y="574"/>
                </a:lnTo>
                <a:lnTo>
                  <a:pt x="142" y="528"/>
                </a:lnTo>
                <a:lnTo>
                  <a:pt x="186" y="482"/>
                </a:lnTo>
                <a:lnTo>
                  <a:pt x="236" y="438"/>
                </a:lnTo>
                <a:lnTo>
                  <a:pt x="294" y="398"/>
                </a:lnTo>
                <a:lnTo>
                  <a:pt x="360" y="360"/>
                </a:lnTo>
                <a:lnTo>
                  <a:pt x="426" y="332"/>
                </a:lnTo>
                <a:lnTo>
                  <a:pt x="488" y="314"/>
                </a:lnTo>
                <a:lnTo>
                  <a:pt x="544" y="304"/>
                </a:lnTo>
                <a:lnTo>
                  <a:pt x="594" y="300"/>
                </a:lnTo>
                <a:lnTo>
                  <a:pt x="638" y="300"/>
                </a:lnTo>
                <a:lnTo>
                  <a:pt x="678" y="304"/>
                </a:lnTo>
                <a:lnTo>
                  <a:pt x="710" y="312"/>
                </a:lnTo>
                <a:lnTo>
                  <a:pt x="736" y="320"/>
                </a:lnTo>
                <a:lnTo>
                  <a:pt x="754" y="326"/>
                </a:lnTo>
                <a:lnTo>
                  <a:pt x="766" y="332"/>
                </a:lnTo>
                <a:lnTo>
                  <a:pt x="770" y="334"/>
                </a:lnTo>
                <a:lnTo>
                  <a:pt x="680" y="476"/>
                </a:lnTo>
                <a:lnTo>
                  <a:pt x="982" y="370"/>
                </a:lnTo>
                <a:lnTo>
                  <a:pt x="912" y="0"/>
                </a:lnTo>
                <a:lnTo>
                  <a:pt x="854" y="150"/>
                </a:lnTo>
                <a:lnTo>
                  <a:pt x="850" y="148"/>
                </a:lnTo>
                <a:lnTo>
                  <a:pt x="838" y="142"/>
                </a:lnTo>
                <a:lnTo>
                  <a:pt x="822" y="134"/>
                </a:lnTo>
                <a:lnTo>
                  <a:pt x="798" y="126"/>
                </a:lnTo>
                <a:lnTo>
                  <a:pt x="768" y="120"/>
                </a:lnTo>
                <a:lnTo>
                  <a:pt x="732" y="114"/>
                </a:lnTo>
                <a:lnTo>
                  <a:pt x="692" y="110"/>
                </a:lnTo>
                <a:lnTo>
                  <a:pt x="646" y="110"/>
                </a:lnTo>
                <a:lnTo>
                  <a:pt x="596" y="116"/>
                </a:lnTo>
                <a:lnTo>
                  <a:pt x="540" y="126"/>
                </a:lnTo>
                <a:lnTo>
                  <a:pt x="482" y="146"/>
                </a:lnTo>
                <a:lnTo>
                  <a:pt x="422" y="172"/>
                </a:lnTo>
                <a:lnTo>
                  <a:pt x="356" y="210"/>
                </a:lnTo>
                <a:lnTo>
                  <a:pt x="290" y="258"/>
                </a:lnTo>
                <a:lnTo>
                  <a:pt x="230" y="310"/>
                </a:lnTo>
                <a:lnTo>
                  <a:pt x="178" y="364"/>
                </a:lnTo>
                <a:lnTo>
                  <a:pt x="136" y="422"/>
                </a:lnTo>
                <a:lnTo>
                  <a:pt x="100" y="480"/>
                </a:lnTo>
                <a:lnTo>
                  <a:pt x="72" y="536"/>
                </a:lnTo>
                <a:lnTo>
                  <a:pt x="48" y="590"/>
                </a:lnTo>
                <a:lnTo>
                  <a:pt x="30" y="640"/>
                </a:lnTo>
                <a:lnTo>
                  <a:pt x="18" y="684"/>
                </a:lnTo>
                <a:lnTo>
                  <a:pt x="8" y="722"/>
                </a:lnTo>
                <a:lnTo>
                  <a:pt x="4" y="750"/>
                </a:lnTo>
                <a:lnTo>
                  <a:pt x="0" y="768"/>
                </a:lnTo>
                <a:lnTo>
                  <a:pt x="0" y="774"/>
                </a:lnTo>
              </a:path>
            </a:pathLst>
          </a:custGeom>
          <a:solidFill>
            <a:srgbClr val="00B050"/>
          </a:solidFill>
          <a:ln w="12700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382000" cy="9144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3000" b="1" dirty="0">
                <a:solidFill>
                  <a:srgbClr val="990033"/>
                </a:solidFill>
                <a:latin typeface="Georgia" pitchFamily="18" charset="0"/>
              </a:rPr>
              <a:t>Система </a:t>
            </a:r>
            <a:r>
              <a:rPr lang="ru-RU" sz="3000" b="1" dirty="0" smtClean="0">
                <a:solidFill>
                  <a:srgbClr val="990033"/>
                </a:solidFill>
                <a:latin typeface="Georgia" pitchFamily="18" charset="0"/>
              </a:rPr>
              <a:t/>
            </a:r>
            <a:br>
              <a:rPr lang="ru-RU" sz="3000" b="1" dirty="0" smtClean="0">
                <a:solidFill>
                  <a:srgbClr val="990033"/>
                </a:solidFill>
                <a:latin typeface="Georgia" pitchFamily="18" charset="0"/>
              </a:rPr>
            </a:br>
            <a:r>
              <a:rPr lang="ru-RU" sz="3000" b="1" dirty="0" smtClean="0">
                <a:solidFill>
                  <a:srgbClr val="990033"/>
                </a:solidFill>
                <a:latin typeface="Georgia" pitchFamily="18" charset="0"/>
              </a:rPr>
              <a:t>профессиональной </a:t>
            </a:r>
            <a:r>
              <a:rPr lang="ru-RU" sz="3000" b="1" dirty="0">
                <a:solidFill>
                  <a:srgbClr val="990033"/>
                </a:solidFill>
                <a:latin typeface="Georgia" pitchFamily="18" charset="0"/>
              </a:rPr>
              <a:t>ориентации школьников:</a:t>
            </a:r>
          </a:p>
        </p:txBody>
      </p:sp>
      <p:sp>
        <p:nvSpPr>
          <p:cNvPr id="21506" name="Rectangle 7"/>
          <p:cNvSpPr>
            <a:spLocks noGrp="1" noChangeArrowheads="1"/>
          </p:cNvSpPr>
          <p:nvPr>
            <p:ph sz="quarter" idx="1"/>
          </p:nvPr>
        </p:nvSpPr>
        <p:spPr>
          <a:xfrm>
            <a:off x="914400" y="2057400"/>
            <a:ext cx="7772400" cy="4070350"/>
          </a:xfrm>
        </p:spPr>
        <p:txBody>
          <a:bodyPr/>
          <a:lstStyle/>
          <a:p>
            <a:r>
              <a:rPr lang="ru-RU" smtClean="0">
                <a:latin typeface="Georgia" pitchFamily="18" charset="0"/>
              </a:rPr>
              <a:t>Профессиональное </a:t>
            </a:r>
            <a:r>
              <a:rPr lang="ru-RU" b="1" smtClean="0">
                <a:latin typeface="Georgia" pitchFamily="18" charset="0"/>
              </a:rPr>
              <a:t>просвещение</a:t>
            </a:r>
            <a:r>
              <a:rPr lang="ru-RU" smtClean="0">
                <a:latin typeface="Arial" charset="0"/>
              </a:rPr>
              <a:t>.</a:t>
            </a:r>
          </a:p>
          <a:p>
            <a:r>
              <a:rPr lang="ru-RU" smtClean="0">
                <a:latin typeface="Georgia" pitchFamily="18" charset="0"/>
              </a:rPr>
              <a:t>Профессиональное </a:t>
            </a:r>
            <a:r>
              <a:rPr lang="ru-RU" b="1" smtClean="0">
                <a:latin typeface="Georgia" pitchFamily="18" charset="0"/>
              </a:rPr>
              <a:t>воспитание</a:t>
            </a:r>
            <a:r>
              <a:rPr lang="ru-RU" smtClean="0">
                <a:latin typeface="Arial" charset="0"/>
              </a:rPr>
              <a:t>.</a:t>
            </a:r>
          </a:p>
          <a:p>
            <a:r>
              <a:rPr lang="ru-RU" smtClean="0">
                <a:latin typeface="Georgia" pitchFamily="18" charset="0"/>
              </a:rPr>
              <a:t>Профессиональная диагностика, </a:t>
            </a:r>
            <a:r>
              <a:rPr lang="ru-RU" b="1" smtClean="0">
                <a:latin typeface="Georgia" pitchFamily="18" charset="0"/>
              </a:rPr>
              <a:t>консультация</a:t>
            </a:r>
            <a:r>
              <a:rPr lang="ru-RU" smtClean="0">
                <a:latin typeface="Arial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Box 9"/>
          <p:cNvSpPr txBox="1">
            <a:spLocks noChangeArrowheads="1"/>
          </p:cNvSpPr>
          <p:nvPr/>
        </p:nvSpPr>
        <p:spPr bwMode="auto">
          <a:xfrm>
            <a:off x="228600" y="1371600"/>
            <a:ext cx="8610600" cy="572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52425" indent="-352425">
              <a:buFont typeface="Wingdings" pitchFamily="2" charset="2"/>
              <a:buChar char="Ø"/>
              <a:defRPr/>
            </a:pPr>
            <a:r>
              <a:rPr lang="ru-RU" sz="2400" b="1" i="1" dirty="0">
                <a:solidFill>
                  <a:srgbClr val="16165D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cs typeface="+mn-cs"/>
              </a:rPr>
              <a:t>Пропедевтический этап (1-4 классы)</a:t>
            </a:r>
            <a:endParaRPr lang="ru-RU" sz="2400" b="1" dirty="0">
              <a:solidFill>
                <a:srgbClr val="16165D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 pitchFamily="18" charset="0"/>
              <a:cs typeface="+mn-cs"/>
            </a:endParaRPr>
          </a:p>
          <a:p>
            <a:pPr marL="352425">
              <a:defRPr/>
            </a:pPr>
            <a:r>
              <a:rPr lang="ru-RU" b="1" dirty="0">
                <a:solidFill>
                  <a:srgbClr val="16165D"/>
                </a:solidFill>
                <a:latin typeface="Times New Roman" pitchFamily="18" charset="0"/>
                <a:cs typeface="+mn-cs"/>
              </a:rPr>
              <a:t>Цель</a:t>
            </a:r>
            <a:r>
              <a:rPr lang="ru-RU" dirty="0">
                <a:solidFill>
                  <a:srgbClr val="16165D"/>
                </a:solidFill>
                <a:latin typeface="Times New Roman" pitchFamily="18" charset="0"/>
                <a:cs typeface="+mn-cs"/>
              </a:rPr>
              <a:t>: Формирование у учащихся нравственной установки выбора профессии, интереса к наиболее распространённым.</a:t>
            </a:r>
          </a:p>
          <a:p>
            <a:pPr marL="352425">
              <a:defRPr/>
            </a:pPr>
            <a:endParaRPr lang="ru-RU" sz="800" dirty="0">
              <a:solidFill>
                <a:srgbClr val="16165D"/>
              </a:solidFill>
              <a:latin typeface="Times New Roman" pitchFamily="18" charset="0"/>
              <a:cs typeface="+mn-cs"/>
            </a:endParaRPr>
          </a:p>
          <a:p>
            <a:pPr marL="352425" indent="-352425">
              <a:buFont typeface="Wingdings" pitchFamily="2" charset="2"/>
              <a:buChar char="Ø"/>
              <a:defRPr/>
            </a:pPr>
            <a:r>
              <a:rPr lang="ru-RU" sz="2400" b="1" i="1" dirty="0">
                <a:solidFill>
                  <a:srgbClr val="16165D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cs typeface="+mn-cs"/>
              </a:rPr>
              <a:t>Этап поисковой направленности (5-7 классы)</a:t>
            </a:r>
          </a:p>
          <a:p>
            <a:pPr marL="352425">
              <a:defRPr/>
            </a:pPr>
            <a:r>
              <a:rPr lang="ru-RU" b="1" dirty="0">
                <a:solidFill>
                  <a:srgbClr val="16165D"/>
                </a:solidFill>
                <a:latin typeface="Times New Roman" pitchFamily="18" charset="0"/>
                <a:cs typeface="+mn-cs"/>
              </a:rPr>
              <a:t>Цель:</a:t>
            </a:r>
            <a:r>
              <a:rPr lang="ru-RU" dirty="0">
                <a:solidFill>
                  <a:srgbClr val="16165D"/>
                </a:solidFill>
                <a:latin typeface="Times New Roman" pitchFamily="18" charset="0"/>
                <a:cs typeface="+mn-cs"/>
              </a:rPr>
              <a:t> Формирование профессиональных намерений, осознания своих интересов, способностей, общественных ценностей, связанных с выбором профессии и своего места в обществе.</a:t>
            </a:r>
          </a:p>
          <a:p>
            <a:pPr marL="352425">
              <a:defRPr/>
            </a:pPr>
            <a:endParaRPr lang="ru-RU" sz="800" dirty="0">
              <a:solidFill>
                <a:srgbClr val="16165D"/>
              </a:solidFill>
              <a:latin typeface="Times New Roman" pitchFamily="18" charset="0"/>
              <a:cs typeface="+mn-cs"/>
            </a:endParaRPr>
          </a:p>
          <a:p>
            <a:pPr marL="352425" indent="-352425">
              <a:buFont typeface="Wingdings" pitchFamily="2" charset="2"/>
              <a:buChar char="Ø"/>
              <a:defRPr/>
            </a:pPr>
            <a:r>
              <a:rPr lang="ru-RU" sz="2400" b="1" i="1" dirty="0">
                <a:solidFill>
                  <a:srgbClr val="16165D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cs typeface="+mn-cs"/>
              </a:rPr>
              <a:t>Этап развития профессионального самосознания (8-9 классы)</a:t>
            </a:r>
          </a:p>
          <a:p>
            <a:pPr marL="352425">
              <a:defRPr/>
            </a:pPr>
            <a:r>
              <a:rPr lang="ru-RU" b="1" dirty="0">
                <a:solidFill>
                  <a:srgbClr val="16165D"/>
                </a:solidFill>
                <a:latin typeface="Times New Roman" pitchFamily="18" charset="0"/>
                <a:cs typeface="+mn-cs"/>
              </a:rPr>
              <a:t>Цель:</a:t>
            </a:r>
            <a:r>
              <a:rPr lang="ru-RU" dirty="0">
                <a:solidFill>
                  <a:srgbClr val="16165D"/>
                </a:solidFill>
                <a:latin typeface="Times New Roman" pitchFamily="18" charset="0"/>
                <a:cs typeface="+mn-cs"/>
              </a:rPr>
              <a:t> Формирование психического новообразования «выбор профессии».</a:t>
            </a:r>
          </a:p>
          <a:p>
            <a:pPr marL="352425">
              <a:defRPr/>
            </a:pPr>
            <a:endParaRPr lang="ru-RU" sz="800" dirty="0">
              <a:solidFill>
                <a:srgbClr val="16165D"/>
              </a:solidFill>
              <a:latin typeface="Times New Roman" pitchFamily="18" charset="0"/>
              <a:cs typeface="+mn-cs"/>
            </a:endParaRPr>
          </a:p>
          <a:p>
            <a:pPr marL="352425" indent="-352425">
              <a:buFont typeface="Wingdings" pitchFamily="2" charset="2"/>
              <a:buChar char="Ø"/>
              <a:defRPr/>
            </a:pPr>
            <a:r>
              <a:rPr lang="ru-RU" sz="2400" b="1" i="1" dirty="0">
                <a:solidFill>
                  <a:srgbClr val="16165D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cs typeface="+mn-cs"/>
              </a:rPr>
              <a:t>Этап уточнения социально – профессионального статуса (10-11 классы)</a:t>
            </a:r>
          </a:p>
          <a:p>
            <a:pPr marL="352425">
              <a:defRPr/>
            </a:pPr>
            <a:r>
              <a:rPr lang="ru-RU" b="1" dirty="0">
                <a:solidFill>
                  <a:srgbClr val="16165D"/>
                </a:solidFill>
                <a:latin typeface="Times New Roman" pitchFamily="18" charset="0"/>
                <a:cs typeface="+mn-cs"/>
              </a:rPr>
              <a:t>Цель:</a:t>
            </a:r>
            <a:r>
              <a:rPr lang="ru-RU" dirty="0">
                <a:solidFill>
                  <a:srgbClr val="16165D"/>
                </a:solidFill>
                <a:latin typeface="Times New Roman" pitchFamily="18" charset="0"/>
                <a:cs typeface="+mn-cs"/>
              </a:rPr>
              <a:t> Социально-профессиональная адаптация старшеклассников.</a:t>
            </a:r>
            <a:endParaRPr lang="ru-RU" sz="2400" dirty="0">
              <a:solidFill>
                <a:srgbClr val="16165D"/>
              </a:solidFill>
              <a:latin typeface="Times New Roman" pitchFamily="18" charset="0"/>
              <a:cs typeface="+mn-cs"/>
            </a:endParaRPr>
          </a:p>
          <a:p>
            <a:pPr>
              <a:defRPr/>
            </a:pPr>
            <a:endParaRPr lang="ru-RU" dirty="0">
              <a:solidFill>
                <a:srgbClr val="16165D"/>
              </a:solidFill>
              <a:cs typeface="+mn-cs"/>
            </a:endParaRPr>
          </a:p>
          <a:p>
            <a:pPr>
              <a:defRPr/>
            </a:pPr>
            <a:endParaRPr lang="ru-RU" sz="2400" dirty="0">
              <a:solidFill>
                <a:srgbClr val="16165D"/>
              </a:solidFill>
              <a:latin typeface="Times New Roman" pitchFamily="18" charset="0"/>
              <a:cs typeface="+mn-cs"/>
            </a:endParaRPr>
          </a:p>
          <a:p>
            <a:pPr>
              <a:defRPr/>
            </a:pPr>
            <a:endParaRPr lang="ru-RU" sz="2400" dirty="0">
              <a:solidFill>
                <a:srgbClr val="16165D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35843" name="Rectangle 7"/>
          <p:cNvSpPr>
            <a:spLocks noChangeArrowheads="1"/>
          </p:cNvSpPr>
          <p:nvPr/>
        </p:nvSpPr>
        <p:spPr bwMode="auto">
          <a:xfrm>
            <a:off x="1676400" y="304800"/>
            <a:ext cx="5867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ru-RU" sz="2400" b="1" dirty="0">
                <a:solidFill>
                  <a:srgbClr val="990033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cs typeface="+mn-cs"/>
              </a:rPr>
              <a:t>Профессиональная ориентация </a:t>
            </a:r>
          </a:p>
          <a:p>
            <a:pPr algn="ctr" eaLnBrk="0" hangingPunct="0">
              <a:defRPr/>
            </a:pPr>
            <a:r>
              <a:rPr lang="ru-RU" sz="2400" b="1" dirty="0">
                <a:solidFill>
                  <a:srgbClr val="990033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cs typeface="+mn-cs"/>
              </a:rPr>
              <a:t>по ступеням обучения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077200" cy="9144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3000" b="1" dirty="0">
                <a:solidFill>
                  <a:srgbClr val="990033"/>
                </a:solidFill>
                <a:latin typeface="Georgia" pitchFamily="18" charset="0"/>
              </a:rPr>
              <a:t>Этапы и содержание </a:t>
            </a:r>
            <a:r>
              <a:rPr lang="ru-RU" sz="3000" b="1" dirty="0" err="1">
                <a:solidFill>
                  <a:srgbClr val="990033"/>
                </a:solidFill>
                <a:latin typeface="Georgia" pitchFamily="18" charset="0"/>
              </a:rPr>
              <a:t>профориентационной</a:t>
            </a:r>
            <a:r>
              <a:rPr lang="ru-RU" sz="3000" b="1" dirty="0">
                <a:solidFill>
                  <a:srgbClr val="990033"/>
                </a:solidFill>
                <a:latin typeface="Georgia" pitchFamily="18" charset="0"/>
              </a:rPr>
              <a:t> работы в школе: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95400"/>
            <a:ext cx="8077200" cy="4495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b="1" smtClean="0"/>
              <a:t>                            </a:t>
            </a:r>
            <a:r>
              <a:rPr lang="ru-RU" sz="2400" b="1" u="sng" smtClean="0">
                <a:latin typeface="Georgia" pitchFamily="18" charset="0"/>
              </a:rPr>
              <a:t>1-4 классы:</a:t>
            </a:r>
            <a:r>
              <a:rPr lang="ru-RU" sz="2400" b="1" smtClean="0">
                <a:latin typeface="Georgia" pitchFamily="18" charset="0"/>
              </a:rPr>
              <a:t> </a:t>
            </a:r>
          </a:p>
          <a:p>
            <a:r>
              <a:rPr lang="ru-RU" sz="2400" smtClean="0">
                <a:latin typeface="Georgia" pitchFamily="18" charset="0"/>
              </a:rPr>
              <a:t>формирование у младших школьников ценностного отношения к труду, понимание его роли в жизни человека и в обществе; </a:t>
            </a:r>
          </a:p>
          <a:p>
            <a:r>
              <a:rPr lang="ru-RU" sz="2400" smtClean="0">
                <a:latin typeface="Georgia" pitchFamily="18" charset="0"/>
              </a:rPr>
              <a:t>развитие интереса к учебно-познавательной деятельности, основанной на посильной практической включенности в различные ее виды, в том числе социальную, трудовую, игровую, исследовательскую.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077200" cy="9144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3000" b="1" dirty="0">
                <a:solidFill>
                  <a:srgbClr val="990033"/>
                </a:solidFill>
                <a:latin typeface="Georgia" pitchFamily="18" charset="0"/>
              </a:rPr>
              <a:t>Этапы и содержание </a:t>
            </a:r>
            <a:r>
              <a:rPr lang="ru-RU" sz="3000" b="1" dirty="0" err="1">
                <a:solidFill>
                  <a:srgbClr val="990033"/>
                </a:solidFill>
                <a:latin typeface="Georgia" pitchFamily="18" charset="0"/>
              </a:rPr>
              <a:t>профориентационной</a:t>
            </a:r>
            <a:r>
              <a:rPr lang="ru-RU" sz="3000" b="1" dirty="0">
                <a:solidFill>
                  <a:srgbClr val="990033"/>
                </a:solidFill>
                <a:latin typeface="Georgia" pitchFamily="18" charset="0"/>
              </a:rPr>
              <a:t> работы в школе: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33400" y="1447800"/>
            <a:ext cx="8077200" cy="4495800"/>
          </a:xfrm>
        </p:spPr>
        <p:txBody>
          <a:bodyPr/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ru-RU" sz="2400" b="1" u="sng" smtClean="0">
                <a:latin typeface="Georgia" pitchFamily="18" charset="0"/>
              </a:rPr>
              <a:t>5-7 классы: </a:t>
            </a:r>
          </a:p>
          <a:p>
            <a:pPr>
              <a:lnSpc>
                <a:spcPct val="90000"/>
              </a:lnSpc>
            </a:pPr>
            <a:r>
              <a:rPr lang="ru-RU" sz="2400" smtClean="0">
                <a:latin typeface="Georgia" pitchFamily="18" charset="0"/>
              </a:rPr>
              <a:t>развитие у школьников личностного смысла в приобретении познавательного опыта и интереса к профессиональной деятельности;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sz="2400" smtClean="0">
              <a:latin typeface="Georgia" pitchFamily="18" charset="0"/>
            </a:endParaRPr>
          </a:p>
          <a:p>
            <a:pPr>
              <a:lnSpc>
                <a:spcPct val="90000"/>
              </a:lnSpc>
            </a:pPr>
            <a:r>
              <a:rPr lang="ru-RU" sz="2400" smtClean="0">
                <a:latin typeface="Georgia" pitchFamily="18" charset="0"/>
              </a:rPr>
              <a:t>представления о собственных интересах и возможностях (формирование образа “Я”);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sz="2400" smtClean="0">
              <a:latin typeface="Georgia" pitchFamily="18" charset="0"/>
            </a:endParaRPr>
          </a:p>
          <a:p>
            <a:pPr>
              <a:lnSpc>
                <a:spcPct val="90000"/>
              </a:lnSpc>
            </a:pPr>
            <a:r>
              <a:rPr lang="ru-RU" sz="2400" smtClean="0">
                <a:latin typeface="Georgia" pitchFamily="18" charset="0"/>
              </a:rPr>
              <a:t>приобретение первоначального опыта в различных сферах социально-профессиональной практики: технике, искусстве, медицине, сельском хозяйстве, экономике и культуре.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3000" b="1" dirty="0">
                <a:solidFill>
                  <a:srgbClr val="990033"/>
                </a:solidFill>
                <a:latin typeface="Georgia" pitchFamily="18" charset="0"/>
              </a:rPr>
              <a:t>Этапы и содержание </a:t>
            </a:r>
            <a:r>
              <a:rPr lang="ru-RU" sz="3000" b="1" dirty="0" err="1">
                <a:solidFill>
                  <a:srgbClr val="990033"/>
                </a:solidFill>
                <a:latin typeface="Georgia" pitchFamily="18" charset="0"/>
              </a:rPr>
              <a:t>профориентационной</a:t>
            </a:r>
            <a:r>
              <a:rPr lang="ru-RU" sz="3000" b="1" dirty="0">
                <a:solidFill>
                  <a:srgbClr val="990033"/>
                </a:solidFill>
                <a:latin typeface="Georgia" pitchFamily="18" charset="0"/>
              </a:rPr>
              <a:t> работы в школе: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9600" y="1600200"/>
            <a:ext cx="8077200" cy="44958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 sz="2400" b="1" u="sng" smtClean="0">
                <a:latin typeface="Georgia" pitchFamily="18" charset="0"/>
              </a:rPr>
              <a:t>8-9 классы: </a:t>
            </a:r>
          </a:p>
          <a:p>
            <a:r>
              <a:rPr lang="ru-RU" sz="2400" smtClean="0">
                <a:latin typeface="Georgia" pitchFamily="18" charset="0"/>
              </a:rPr>
              <a:t>уточнение образовательного запроса в ходе факультативных занятий и других курсов по выбору; </a:t>
            </a:r>
          </a:p>
          <a:p>
            <a:r>
              <a:rPr lang="ru-RU" sz="2400" smtClean="0">
                <a:latin typeface="Georgia" pitchFamily="18" charset="0"/>
              </a:rPr>
              <a:t>групповое и индивидуальное консультирование с целью выявления и формирования адекватного принятия решения о выборе профиля обучения;</a:t>
            </a:r>
          </a:p>
          <a:p>
            <a:r>
              <a:rPr lang="ru-RU" sz="2400" smtClean="0">
                <a:latin typeface="Georgia" pitchFamily="18" charset="0"/>
              </a:rPr>
              <a:t> формирование образовательного запроса, соответствующего интересам и способностям, ценностным ориентациям.</a:t>
            </a:r>
            <a:r>
              <a:rPr lang="ru-RU" sz="24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loud skipper design template">
  <a:themeElements>
    <a:clrScheme name="Cloud skipper design templat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loud skipper design templat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loud skipper design templat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 skipper design templat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 skipper design templat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 skipper design templat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 skipper design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 skipper design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 skipper design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Mirrored buildings design template</Template>
  <TotalTime>2363</TotalTime>
  <Words>409</Words>
  <Application>Microsoft Office PowerPoint</Application>
  <PresentationFormat>Экран (4:3)</PresentationFormat>
  <Paragraphs>85</Paragraphs>
  <Slides>16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2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16</vt:i4>
      </vt:variant>
    </vt:vector>
  </HeadingPairs>
  <TitlesOfParts>
    <vt:vector size="27" baseType="lpstr">
      <vt:lpstr>Arial</vt:lpstr>
      <vt:lpstr>Trebuchet MS</vt:lpstr>
      <vt:lpstr>Times New Roman</vt:lpstr>
      <vt:lpstr>Calibri</vt:lpstr>
      <vt:lpstr>Book Antiqua</vt:lpstr>
      <vt:lpstr>Wingdings</vt:lpstr>
      <vt:lpstr>Georgia</vt:lpstr>
      <vt:lpstr>Cloud skipper design template</vt:lpstr>
      <vt:lpstr>Cloud skipper design template</vt:lpstr>
      <vt:lpstr>Image</vt:lpstr>
      <vt:lpstr>Диаграмма Microsoft Excel</vt:lpstr>
      <vt:lpstr>Система профориентационной работы  в МБОУ Часцовской СОШ</vt:lpstr>
      <vt:lpstr>Слайд 2</vt:lpstr>
      <vt:lpstr>Слайд 3</vt:lpstr>
      <vt:lpstr>Слайд 4</vt:lpstr>
      <vt:lpstr>Система  профессиональной ориентации школьников:</vt:lpstr>
      <vt:lpstr>Слайд 6</vt:lpstr>
      <vt:lpstr>Этапы и содержание профориентационной работы в школе:</vt:lpstr>
      <vt:lpstr>Этапы и содержание профориентационной работы в школе:</vt:lpstr>
      <vt:lpstr>Этапы и содержание профориентационной работы в школе:</vt:lpstr>
      <vt:lpstr>Этапы и содержание профориентационной работы в школе:</vt:lpstr>
      <vt:lpstr>Источник информации о будущей профессии</vt:lpstr>
      <vt:lpstr>Когда Вы впервые задумались  о будущей профессии?</vt:lpstr>
      <vt:lpstr>Рейтинг профессий, выбираемых выпускниками</vt:lpstr>
      <vt:lpstr>Сотрудничество с учреждениями начального и среднего профессионального образования</vt:lpstr>
      <vt:lpstr>Сотрудничество с учреждениями высшего образования</vt:lpstr>
      <vt:lpstr>профориентация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Employee training presentation</dc:title>
  <dc:creator>Microsoft Corporation</dc:creator>
  <cp:lastModifiedBy>Customer</cp:lastModifiedBy>
  <cp:revision>243</cp:revision>
  <cp:lastPrinted>1601-01-01T00:00:00Z</cp:lastPrinted>
  <dcterms:created xsi:type="dcterms:W3CDTF">2003-03-27T19:05:06Z</dcterms:created>
  <dcterms:modified xsi:type="dcterms:W3CDTF">2017-03-04T08:33:36Z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PInstallLocation">
    <vt:lpwstr>{My Templates}</vt:lpwstr>
  </property>
  <property fmtid="{D5CDD505-2E9C-101B-9397-08002B2CF9AE}" pid="3" name="PrimaryImageGen">
    <vt:lpwstr>1</vt:lpwstr>
  </property>
  <property fmtid="{D5CDD505-2E9C-101B-9397-08002B2CF9AE}" pid="4" name="TPCommandLine">
    <vt:lpwstr>{PP} /n {FilePath}</vt:lpwstr>
  </property>
  <property fmtid="{D5CDD505-2E9C-101B-9397-08002B2CF9AE}" pid="5" name="ContentTypeId">
    <vt:lpwstr>0x0101006025706CF4CD034688BEBAE97A2E701D020200C3831ACA17D8814887A164412888521E</vt:lpwstr>
  </property>
  <property fmtid="{D5CDD505-2E9C-101B-9397-08002B2CF9AE}" pid="6" name="display_urn:schemas-microsoft-com:office:office#APAuthor">
    <vt:lpwstr>REDMOND\cynvey</vt:lpwstr>
  </property>
  <property fmtid="{D5CDD505-2E9C-101B-9397-08002B2CF9AE}" pid="7" name="APAuthor">
    <vt:lpwstr>191</vt:lpwstr>
  </property>
  <property fmtid="{D5CDD505-2E9C-101B-9397-08002B2CF9AE}" pid="8" name="IsDeleted">
    <vt:lpwstr>0</vt:lpwstr>
  </property>
  <property fmtid="{D5CDD505-2E9C-101B-9397-08002B2CF9AE}" pid="9" name="Milestone">
    <vt:lpwstr>Continuous</vt:lpwstr>
  </property>
  <property fmtid="{D5CDD505-2E9C-101B-9397-08002B2CF9AE}" pid="10" name="ShowIn">
    <vt:lpwstr>Show everywhere</vt:lpwstr>
  </property>
  <property fmtid="{D5CDD505-2E9C-101B-9397-08002B2CF9AE}" pid="11" name="UANotes">
    <vt:lpwstr>399466L. LEGACY FROM TOW. . updated design and some updates to text. SEO Pilot 2008</vt:lpwstr>
  </property>
  <property fmtid="{D5CDD505-2E9C-101B-9397-08002B2CF9AE}" pid="12" name="TemplateStatus">
    <vt:lpwstr>Complete</vt:lpwstr>
  </property>
  <property fmtid="{D5CDD505-2E9C-101B-9397-08002B2CF9AE}" pid="13" name="TPAppVersion">
    <vt:lpwstr>11</vt:lpwstr>
  </property>
  <property fmtid="{D5CDD505-2E9C-101B-9397-08002B2CF9AE}" pid="14" name="IsSearchable">
    <vt:lpwstr>0</vt:lpwstr>
  </property>
  <property fmtid="{D5CDD505-2E9C-101B-9397-08002B2CF9AE}" pid="15" name="NumericId">
    <vt:lpwstr>-1.00000000000000</vt:lpwstr>
  </property>
  <property fmtid="{D5CDD505-2E9C-101B-9397-08002B2CF9AE}" pid="16" name="PublishTargets">
    <vt:lpwstr>OfficeOnline</vt:lpwstr>
  </property>
  <property fmtid="{D5CDD505-2E9C-101B-9397-08002B2CF9AE}" pid="17" name="TPLaunchHelpLinkType">
    <vt:lpwstr>Template</vt:lpwstr>
  </property>
  <property fmtid="{D5CDD505-2E9C-101B-9397-08002B2CF9AE}" pid="18" name="TPFriendlyName">
    <vt:lpwstr>Employee training presentation</vt:lpwstr>
  </property>
  <property fmtid="{D5CDD505-2E9C-101B-9397-08002B2CF9AE}" pid="19" name="display_urn:schemas-microsoft-com:office:office#APEditor">
    <vt:lpwstr>REDMOND\v-luannv</vt:lpwstr>
  </property>
  <property fmtid="{D5CDD505-2E9C-101B-9397-08002B2CF9AE}" pid="20" name="APEditor">
    <vt:lpwstr>92</vt:lpwstr>
  </property>
  <property fmtid="{D5CDD505-2E9C-101B-9397-08002B2CF9AE}" pid="21" name="Provider">
    <vt:lpwstr>EY006220130</vt:lpwstr>
  </property>
  <property fmtid="{D5CDD505-2E9C-101B-9397-08002B2CF9AE}" pid="22" name="SourceTitle">
    <vt:lpwstr>Employee training presentation</vt:lpwstr>
  </property>
  <property fmtid="{D5CDD505-2E9C-101B-9397-08002B2CF9AE}" pid="23" name="TPApplication">
    <vt:lpwstr>PowerPoint</vt:lpwstr>
  </property>
  <property fmtid="{D5CDD505-2E9C-101B-9397-08002B2CF9AE}" pid="24" name="TPLaunchHelpLink">
    <vt:lpwstr/>
  </property>
  <property fmtid="{D5CDD505-2E9C-101B-9397-08002B2CF9AE}" pid="25" name="OpenTemplate">
    <vt:lpwstr>1</vt:lpwstr>
  </property>
  <property fmtid="{D5CDD505-2E9C-101B-9397-08002B2CF9AE}" pid="26" name="UALocRecommendation">
    <vt:lpwstr>Localize</vt:lpwstr>
  </property>
  <property fmtid="{D5CDD505-2E9C-101B-9397-08002B2CF9AE}" pid="27" name="Applications">
    <vt:lpwstr>79;#Template 12;#64;#PowerPoint 2003;#184;#Office 2000;#182;#Office XP;#65;#Microsoft Office PowerPoint 2007</vt:lpwstr>
  </property>
  <property fmtid="{D5CDD505-2E9C-101B-9397-08002B2CF9AE}" pid="28" name="PublishStatusLookup">
    <vt:lpwstr>258176</vt:lpwstr>
  </property>
  <property fmtid="{D5CDD505-2E9C-101B-9397-08002B2CF9AE}" pid="29" name="TPComponent">
    <vt:lpwstr>PPTFiles</vt:lpwstr>
  </property>
  <property fmtid="{D5CDD505-2E9C-101B-9397-08002B2CF9AE}" pid="30" name="TPNamespace">
    <vt:lpwstr>POWERPNT</vt:lpwstr>
  </property>
  <property fmtid="{D5CDD505-2E9C-101B-9397-08002B2CF9AE}" pid="31" name="TPClientViewer">
    <vt:lpwstr>Microsoft Office PowerPoint</vt:lpwstr>
  </property>
  <property fmtid="{D5CDD505-2E9C-101B-9397-08002B2CF9AE}" pid="32" name="APTrustLevel">
    <vt:lpwstr>1.00000000000000</vt:lpwstr>
  </property>
  <property fmtid="{D5CDD505-2E9C-101B-9397-08002B2CF9AE}" pid="33" name="TrustLevel">
    <vt:lpwstr>Microsoft Managed Content</vt:lpwstr>
  </property>
  <property fmtid="{D5CDD505-2E9C-101B-9397-08002B2CF9AE}" pid="34" name="Content Type">
    <vt:lpwstr>OOFile</vt:lpwstr>
  </property>
  <property fmtid="{D5CDD505-2E9C-101B-9397-08002B2CF9AE}" pid="35" name="NumericAssetId">
    <vt:lpwstr/>
  </property>
  <property fmtid="{D5CDD505-2E9C-101B-9397-08002B2CF9AE}" pid="36" name="AssetType">
    <vt:lpwstr>TP</vt:lpwstr>
  </property>
  <property fmtid="{D5CDD505-2E9C-101B-9397-08002B2CF9AE}" pid="37" name="Markets">
    <vt:lpwstr/>
  </property>
  <property fmtid="{D5CDD505-2E9C-101B-9397-08002B2CF9AE}" pid="38" name="AppVer">
    <vt:lpwstr/>
  </property>
  <property fmtid="{D5CDD505-2E9C-101B-9397-08002B2CF9AE}" pid="39" name="AuthoringAssetId">
    <vt:lpwstr>TP006256168</vt:lpwstr>
  </property>
  <property fmtid="{D5CDD505-2E9C-101B-9397-08002B2CF9AE}" pid="40" name="AssetId">
    <vt:lpwstr>TS006256168</vt:lpwstr>
  </property>
</Properties>
</file>