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28"/>
  </p:notesMasterIdLst>
  <p:sldIdLst>
    <p:sldId id="256" r:id="rId2"/>
    <p:sldId id="310" r:id="rId3"/>
    <p:sldId id="312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314" r:id="rId15"/>
    <p:sldId id="313" r:id="rId16"/>
    <p:sldId id="288" r:id="rId17"/>
    <p:sldId id="291" r:id="rId18"/>
    <p:sldId id="315" r:id="rId19"/>
    <p:sldId id="316" r:id="rId20"/>
    <p:sldId id="297" r:id="rId21"/>
    <p:sldId id="317" r:id="rId22"/>
    <p:sldId id="318" r:id="rId23"/>
    <p:sldId id="300" r:id="rId24"/>
    <p:sldId id="311" r:id="rId25"/>
    <p:sldId id="305" r:id="rId26"/>
    <p:sldId id="26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0BB5"/>
    <a:srgbClr val="BC14A8"/>
    <a:srgbClr val="66FF66"/>
    <a:srgbClr val="872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5448" autoAdjust="0"/>
  </p:normalViewPr>
  <p:slideViewPr>
    <p:cSldViewPr>
      <p:cViewPr>
        <p:scale>
          <a:sx n="40" d="100"/>
          <a:sy n="40" d="100"/>
        </p:scale>
        <p:origin x="-850" y="-8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3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39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3DD032-0298-4B35-A668-9B97FA39AD8F}" type="datetimeFigureOut">
              <a:rPr lang="ru-RU"/>
              <a:pPr>
                <a:defRPr/>
              </a:pPr>
              <a:t>26.04.2018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5E96DF-997F-46F1-B34C-9139FB6F81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95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5FA663-E8B4-49B4-AA3A-7B1C3193C3B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5225-56C8-4DFE-957A-480A7784D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C6AB9-186F-404B-BCCF-2CF30A33B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03FB67BA-3DC8-4D49-A765-8E7D05A87D6B}" type="datetimeFigureOut">
              <a:rPr lang="en-US" smtClean="0"/>
              <a:pPr>
                <a:defRPr/>
              </a:pPr>
              <a:t>4/26/2018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5F46F997-7633-47D9-9AE2-621CB247D0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7162800" cy="26670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>
                    <a:lumMod val="75000"/>
                  </a:schemeClr>
                </a:solidFill>
              </a:rPr>
              <a:t>Работу выполнила: 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</a:rPr>
              <a:t>у</a:t>
            </a:r>
            <a:r>
              <a:rPr lang="ru-RU" sz="1800" b="1" dirty="0" smtClean="0">
                <a:solidFill>
                  <a:schemeClr val="tx1">
                    <a:lumMod val="75000"/>
                  </a:schemeClr>
                </a:solidFill>
              </a:rPr>
              <a:t>читель физики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>
                    <a:lumMod val="75000"/>
                  </a:schemeClr>
                </a:solidFill>
              </a:rPr>
              <a:t>Трошкина Л.А.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endParaRPr lang="ru-RU" sz="1800" b="1" dirty="0">
              <a:solidFill>
                <a:schemeClr val="tx1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sz="18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ru-RU" sz="1800" b="1" dirty="0">
              <a:solidFill>
                <a:schemeClr val="tx1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>
                    <a:lumMod val="75000"/>
                  </a:schemeClr>
                </a:solidFill>
              </a:rPr>
              <a:t>2018 г.</a:t>
            </a:r>
            <a:endParaRPr lang="ru-RU" sz="18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514600"/>
          </a:xfrm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indent="0" algn="ctr">
              <a:buNone/>
              <a:defRPr/>
            </a:pPr>
            <a:r>
              <a:rPr lang="ru-RU" sz="48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Интеллектуальная </a:t>
            </a:r>
            <a:br>
              <a:rPr lang="ru-RU" sz="48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8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игра «</a:t>
            </a:r>
            <a:r>
              <a:rPr lang="ru-RU" sz="4800" spc="50" dirty="0" err="1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Физбой</a:t>
            </a:r>
            <a:r>
              <a:rPr lang="ru-RU" sz="48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br>
              <a:rPr lang="ru-RU" sz="48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48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09600" y="5791200"/>
            <a:ext cx="4876800" cy="639762"/>
          </a:xfrm>
        </p:spPr>
        <p:txBody>
          <a:bodyPr/>
          <a:lstStyle/>
          <a:p>
            <a:pPr lvl="0"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может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одно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то же время:</a:t>
            </a:r>
          </a:p>
          <a:p>
            <a:pPr algn="l"/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Висеть и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стоять, стоять и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ходить,</a:t>
            </a:r>
            <a:endParaRPr 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Ходить и лежать,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лежать и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врать? </a:t>
            </a:r>
            <a:endParaRPr lang="ru-RU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сестрицы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 за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другом</a:t>
            </a:r>
            <a:endParaRPr 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Пробегают круг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кругом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Коротышка – только раз, </a:t>
            </a:r>
          </a:p>
          <a:p>
            <a:pPr algn="l"/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Та, что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 ,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каждый час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тарелке ходит </a:t>
            </a:r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стрелка,</a:t>
            </a:r>
          </a:p>
          <a:p>
            <a:pPr algn="l"/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стрелка </a:t>
            </a:r>
            <a:r>
              <a:rPr 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наперед</a:t>
            </a:r>
            <a:endParaRPr 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 погоду узнает. </a:t>
            </a:r>
            <a:endParaRPr 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24" name="Picture 4" descr="d007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458200" y="5562600"/>
            <a:ext cx="990600" cy="1447800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257800" y="4419600"/>
            <a:ext cx="3346704" cy="16764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Часы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Стрелки часов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Барометр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512511" cy="1143000"/>
          </a:xfrm>
        </p:spPr>
        <p:txBody>
          <a:bodyPr rtlCol="0">
            <a:noAutofit/>
          </a:bodyPr>
          <a:lstStyle/>
          <a:p>
            <a:pPr marL="0" indent="0" algn="ctr">
              <a:buNone/>
            </a:pP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Конкурс№</a:t>
            </a:r>
            <a: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b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«Физические загадки»</a:t>
            </a:r>
            <a:endParaRPr lang="ru-RU" sz="3600" spc="5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Конкурс№3</a:t>
            </a:r>
            <a:b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«Физические загадки»</a:t>
            </a:r>
            <a:endParaRPr lang="ru-RU" sz="3600" b="1" u="sng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6400800" cy="44958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поднимешь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" lv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тока изменяют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что – то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 сдвигают? </a:t>
            </a:r>
          </a:p>
          <a:p>
            <a:pPr marL="4572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читают 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грамоты не знают.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 один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Антошка,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посмотрел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окошко-Там второй Антошка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это за окошко?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Куда смотрел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Антошка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" lv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сестры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качались,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правды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добивались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когда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добились,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остановились.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96100" y="1600199"/>
            <a:ext cx="1676400" cy="4341495"/>
          </a:xfrm>
        </p:spPr>
        <p:txBody>
          <a:bodyPr>
            <a:normAutofit fontScale="70000" lnSpcReduction="20000"/>
          </a:bodyPr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Тень 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Реостат </a:t>
            </a:r>
          </a:p>
          <a:p>
            <a:pPr marL="45720" indent="0" algn="ctr">
              <a:buNone/>
            </a:pP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Очки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Зеркало </a:t>
            </a:r>
          </a:p>
          <a:p>
            <a:pPr marL="45720" indent="0" algn="ctr">
              <a:buNone/>
            </a:pP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Весы</a:t>
            </a:r>
          </a:p>
          <a:p>
            <a:pPr marL="4572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13316" name="Picture 4" descr="PENGUI_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5025390"/>
            <a:ext cx="2819400" cy="183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8610600" cy="1447800"/>
          </a:xfrm>
        </p:spPr>
        <p:txBody>
          <a:bodyPr/>
          <a:lstStyle/>
          <a:p>
            <a:pPr algn="just"/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указанных знаков вопросов необходимо вставить пропущенные буквы и назвать формулы. Каждый правильный ответ приносит команде 1 балл</a:t>
            </a:r>
            <a:r>
              <a:rPr lang="ru-RU" dirty="0"/>
              <a:t>. </a:t>
            </a:r>
          </a:p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85800" y="2209800"/>
                <a:ext cx="3346704" cy="4267200"/>
              </a:xfrm>
            </p:spPr>
            <p:txBody>
              <a:bodyPr>
                <a:noAutofit/>
              </a:bodyPr>
              <a:lstStyle/>
              <a:p>
                <a:pPr marL="45720" indent="0">
                  <a:buNone/>
                </a:pPr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14:m>
                  <m:oMath xmlns:m="http://schemas.openxmlformats.org/officeDocument/2006/math">
                    <m:r>
                      <a:rPr lang="ru-RU" sz="2800" i="1"/>
                      <m:t>𝑝</m:t>
                    </m:r>
                    <m:r>
                      <a:rPr lang="ru-RU" sz="2800" i="1"/>
                      <m:t>=</m:t>
                    </m:r>
                    <m:r>
                      <a:rPr lang="ru-RU" sz="2800"/>
                      <m:t>?</m:t>
                    </m:r>
                    <m:r>
                      <m:rPr>
                        <m:sty m:val="p"/>
                      </m:rPr>
                      <a:rPr lang="ru-RU" sz="2800"/>
                      <m:t>gh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𝟐</m:t>
                    </m:r>
                    <m:r>
                      <a:rPr lang="ru-RU" sz="2800" b="1" i="1" smtClean="0">
                        <a:latin typeface="Cambria Math"/>
                      </a:rPr>
                      <m:t>. </m:t>
                    </m:r>
                    <m:r>
                      <a:rPr lang="en-US" sz="2800" i="1"/>
                      <m:t>𝑄</m:t>
                    </m:r>
                    <m:r>
                      <a:rPr lang="ru-RU" sz="2800" i="1"/>
                      <m:t>=</m:t>
                    </m:r>
                    <m:r>
                      <a:rPr lang="en-US" sz="2800" i="1"/>
                      <m:t>𝑐</m:t>
                    </m:r>
                    <m:r>
                      <a:rPr lang="ru-RU" sz="2800" i="1"/>
                      <m:t>?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ru-RU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ru-RU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ru-RU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𝟑</m:t>
                    </m:r>
                    <m:r>
                      <a:rPr lang="ru-RU" sz="2800" b="1" i="1" smtClean="0">
                        <a:latin typeface="Cambria Math"/>
                      </a:rPr>
                      <m:t>. </m:t>
                    </m:r>
                    <m:r>
                      <a:rPr lang="en-US" sz="2800" i="1"/>
                      <m:t>𝑅</m:t>
                    </m:r>
                    <m:r>
                      <a:rPr lang="ru-RU" sz="2800" i="1"/>
                      <m:t>=?</m:t>
                    </m:r>
                    <m:f>
                      <m:fPr>
                        <m:ctrlPr>
                          <a:rPr lang="ru-RU" sz="2800" i="1"/>
                        </m:ctrlPr>
                      </m:fPr>
                      <m:num>
                        <m:r>
                          <a:rPr lang="en-US" sz="2800" i="1"/>
                          <m:t>𝑙</m:t>
                        </m:r>
                      </m:num>
                      <m:den>
                        <m:r>
                          <a:rPr lang="en-US" sz="2800" i="1"/>
                          <m:t>𝑆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𝟒</m:t>
                    </m:r>
                    <m:r>
                      <a:rPr lang="ru-RU" sz="2800" b="1" i="1" smtClean="0">
                        <a:latin typeface="Cambria Math"/>
                      </a:rPr>
                      <m:t>. </m:t>
                    </m:r>
                    <m:r>
                      <a:rPr lang="en-US" sz="2800" i="1"/>
                      <m:t>𝐼</m:t>
                    </m:r>
                    <m:r>
                      <a:rPr lang="ru-RU" sz="2800" i="1"/>
                      <m:t>=</m:t>
                    </m:r>
                    <m:f>
                      <m:fPr>
                        <m:ctrlPr>
                          <a:rPr lang="ru-RU" sz="2800" i="1"/>
                        </m:ctrlPr>
                      </m:fPr>
                      <m:num>
                        <m:r>
                          <a:rPr lang="ru-RU" sz="2800" i="1"/>
                          <m:t>?</m:t>
                        </m:r>
                      </m:num>
                      <m:den>
                        <m:r>
                          <a:rPr lang="en-US" sz="2800" i="1"/>
                          <m:t>𝑅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800" b="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14:m>
                  <m:oMath xmlns:m="http://schemas.openxmlformats.org/officeDocument/2006/math">
                    <m:r>
                      <a:rPr lang="ru-RU" sz="2800" b="1" i="1" smtClean="0">
                        <a:latin typeface="Cambria Math"/>
                      </a:rPr>
                      <m:t>𝟓</m:t>
                    </m:r>
                    <m:r>
                      <a:rPr lang="ru-RU" sz="2800" b="1" i="1" smtClean="0">
                        <a:latin typeface="Cambria Math"/>
                      </a:rPr>
                      <m:t>. </m:t>
                    </m:r>
                    <m:r>
                      <a:rPr lang="en-US" sz="2800" i="1"/>
                      <m:t>𝐴</m:t>
                    </m:r>
                    <m:r>
                      <a:rPr lang="ru-RU" sz="2800" i="1"/>
                      <m:t>=?</m:t>
                    </m:r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 </a:t>
                </a:r>
                <a14:m>
                  <m:oMath xmlns:m="http://schemas.openxmlformats.org/officeDocument/2006/math">
                    <m:r>
                      <a:rPr lang="en-US" sz="2800" i="1"/>
                      <m:t>𝑄</m:t>
                    </m:r>
                    <m:r>
                      <a:rPr lang="ru-RU" sz="2800" i="1"/>
                      <m:t>= ?</m:t>
                    </m:r>
                  </m:oMath>
                </a14:m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4450" indent="0" defTabSz="355600">
                  <a:buNone/>
                </a:pPr>
                <a:r>
                  <a:rPr lang="ru-RU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 </a:t>
                </a:r>
                <a14:m>
                  <m:oMath xmlns:m="http://schemas.openxmlformats.org/officeDocument/2006/math">
                    <m:r>
                      <a:rPr lang="ru-RU" sz="2800" i="1"/>
                      <m:t>?=</m:t>
                    </m:r>
                    <m:f>
                      <m:fPr>
                        <m:ctrlPr>
                          <a:rPr lang="ru-RU" sz="2800" i="1"/>
                        </m:ctrlPr>
                      </m:fPr>
                      <m:num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п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800" i="1"/>
                            </m:ctrlPr>
                          </m:sSubPr>
                          <m:e>
                            <m:r>
                              <a:rPr lang="en-US" sz="2800" i="1"/>
                              <m:t>𝐴</m:t>
                            </m:r>
                          </m:e>
                          <m:sub>
                            <m:r>
                              <a:rPr lang="ru-RU" sz="2800" i="1"/>
                              <m:t>з</m:t>
                            </m:r>
                          </m:sub>
                        </m:sSub>
                      </m:den>
                    </m:f>
                    <m:r>
                      <a:rPr lang="ru-RU" sz="2800" i="1"/>
                      <m:t>∙100%</m:t>
                    </m:r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5800" y="2209800"/>
                <a:ext cx="3346704" cy="4267200"/>
              </a:xfrm>
              <a:blipFill rotWithShape="1">
                <a:blip r:embed="rId2"/>
                <a:stretch>
                  <a:fillRect l="-2550" t="-1429" b="-7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505200" y="2133600"/>
            <a:ext cx="5410200" cy="5257800"/>
          </a:xfrm>
        </p:spPr>
        <p:txBody>
          <a:bodyPr>
            <a:normAutofit fontScale="40000" lnSpcReduction="20000"/>
          </a:bodyPr>
          <a:lstStyle/>
          <a:p>
            <a:pPr marL="45720" indent="0">
              <a:lnSpc>
                <a:spcPct val="120000"/>
              </a:lnSpc>
              <a:buNone/>
            </a:pP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1.Давления </a:t>
            </a:r>
            <a:r>
              <a:rPr lang="ru-RU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жидкостей на дно и стенки </a:t>
            </a: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сосуда </a:t>
            </a:r>
            <a:r>
              <a:rPr lang="ru-RU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(ρ)</a:t>
            </a:r>
            <a:endParaRPr lang="ru-R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оличество теплоты при нагревании (</a:t>
            </a:r>
            <a:r>
              <a:rPr lang="en-US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m)</a:t>
            </a:r>
            <a:endParaRPr lang="ru-RU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Сопротивление проводника</a:t>
            </a:r>
            <a:r>
              <a:rPr lang="en-US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ρ)</a:t>
            </a:r>
          </a:p>
          <a:p>
            <a:pPr marL="45720" indent="0">
              <a:lnSpc>
                <a:spcPct val="120000"/>
              </a:lnSpc>
              <a:buNone/>
            </a:pPr>
            <a:endParaRPr lang="ru-RU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Сила тока</a:t>
            </a:r>
            <a:r>
              <a:rPr lang="en-US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(U)</a:t>
            </a:r>
            <a:endParaRPr lang="ru-RU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endParaRPr lang="ru-RU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Работа тока</a:t>
            </a:r>
            <a:r>
              <a:rPr lang="en-US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(IU)</a:t>
            </a:r>
            <a:endParaRPr lang="ru-RU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Закон Джоуля-Ленца</a:t>
            </a:r>
            <a:r>
              <a:rPr lang="en-US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5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endParaRPr lang="ru-RU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20000"/>
              </a:lnSpc>
              <a:buNone/>
            </a:pPr>
            <a:r>
              <a:rPr lang="ru-RU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Коэффициент полезного действия КПД.</a:t>
            </a:r>
            <a:r>
              <a:rPr lang="en-US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(η)</a:t>
            </a:r>
            <a:endParaRPr lang="ru-R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6512511" cy="1143000"/>
          </a:xfrm>
        </p:spPr>
        <p:txBody>
          <a:bodyPr rtlCol="0"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№4</a:t>
            </a:r>
            <a: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«Знатоки формул»</a:t>
            </a:r>
            <a:b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u="sng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14340" name="Picture 4" descr="PENGUI_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8300" y="3200400"/>
            <a:ext cx="2438400" cy="192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010400" cy="1143000"/>
          </a:xfrm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№5 «Кроссворд»</a:t>
            </a:r>
            <a:endParaRPr lang="ru-RU" sz="4000" spc="50" dirty="0" smtClean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58769806"/>
              </p:ext>
            </p:extLst>
          </p:nvPr>
        </p:nvGraphicFramePr>
        <p:xfrm>
          <a:off x="609600" y="2467928"/>
          <a:ext cx="8305800" cy="3785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2900"/>
                <a:gridCol w="4152900"/>
              </a:tblGrid>
              <a:tr h="2565844">
                <a:tc>
                  <a:txBody>
                    <a:bodyPr/>
                    <a:lstStyle/>
                    <a:p>
                      <a:pPr indent="23749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24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горизонтали.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электрического тока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 времени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явление,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применяемое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парной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энергии.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3749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24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вертикали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 двигателя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 выделения из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воды воздуха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Предмет,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хранящий тепло и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теплопередачи.</a:t>
                      </a: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изменения внутренней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энергии.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04850" y="990600"/>
            <a:ext cx="73469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правильный приносит 1 балл 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Вопросы кроссворда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61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48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№5 «Кроссворд»</a:t>
            </a:r>
            <a:endParaRPr lang="ru-RU" spc="5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07483565"/>
              </p:ext>
            </p:extLst>
          </p:nvPr>
        </p:nvGraphicFramePr>
        <p:xfrm>
          <a:off x="1905000" y="1219196"/>
          <a:ext cx="5410204" cy="289560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15156"/>
                <a:gridCol w="416254"/>
                <a:gridCol w="416254"/>
                <a:gridCol w="416254"/>
                <a:gridCol w="416254"/>
                <a:gridCol w="416254"/>
                <a:gridCol w="416254"/>
                <a:gridCol w="416254"/>
                <a:gridCol w="416254"/>
                <a:gridCol w="416254"/>
                <a:gridCol w="416254"/>
                <a:gridCol w="416254"/>
                <a:gridCol w="416254"/>
              </a:tblGrid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784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482"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3749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659491"/>
              </p:ext>
            </p:extLst>
          </p:nvPr>
        </p:nvGraphicFramePr>
        <p:xfrm>
          <a:off x="1828800" y="4381500"/>
          <a:ext cx="5715000" cy="245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8356"/>
                <a:gridCol w="2896644"/>
              </a:tblGrid>
              <a:tr h="1947990">
                <a:tc>
                  <a:txBody>
                    <a:bodyPr/>
                    <a:lstStyle/>
                    <a:p>
                      <a:pPr marL="0" indent="1612900"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Ответы:</a:t>
                      </a:r>
                    </a:p>
                    <a:p>
                      <a:pPr indent="23749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20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горизонтали.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Аккумулятор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Секунда.</a:t>
                      </a: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Испарение.</a:t>
                      </a:r>
                    </a:p>
                    <a:p>
                      <a:pPr marL="342900" lvl="0" indent="-3429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Калория.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3749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77800" indent="-1778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u="sng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7800" indent="-17780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20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вертикали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Цилиндр.</a:t>
                      </a:r>
                    </a:p>
                    <a:p>
                      <a:pPr marL="0" lvl="0" indent="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Кипение.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Термос.</a:t>
                      </a:r>
                    </a:p>
                    <a:p>
                      <a:pPr marL="0" lvl="0" indent="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879600" algn="l"/>
                        </a:tabLs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Конвекция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lvl="0" indent="0" algn="l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Работа.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6248400" y="411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381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38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22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010400" cy="1143000"/>
          </a:xfrm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Игра со зрителями</a:t>
            </a:r>
            <a:endParaRPr lang="ru-RU" sz="4000" spc="50" dirty="0" smtClean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04800" y="1143000"/>
            <a:ext cx="8458200" cy="5410200"/>
          </a:xfrm>
        </p:spPr>
        <p:txBody>
          <a:bodyPr>
            <a:normAutofit fontScale="62500" lnSpcReduction="20000"/>
          </a:bodyPr>
          <a:lstStyle/>
          <a:p>
            <a:pPr marL="45720" indent="0" algn="just" hangingPunct="0">
              <a:buNone/>
            </a:pPr>
            <a:r>
              <a:rPr lang="ru-RU" sz="45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 команды  </a:t>
            </a:r>
            <a:r>
              <a:rPr lang="ru-RU" sz="4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разгадывают </a:t>
            </a:r>
            <a:r>
              <a:rPr lang="ru-RU" sz="45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кроссворд, </a:t>
            </a:r>
            <a:r>
              <a:rPr lang="ru-RU" sz="4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со зрителями</a:t>
            </a:r>
            <a:r>
              <a:rPr lang="ru-RU" sz="45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Зрителям </a:t>
            </a:r>
            <a:r>
              <a:rPr lang="ru-RU" sz="4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побыть в </a:t>
            </a:r>
            <a:r>
              <a:rPr lang="ru-RU" sz="45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 экспериментатора</a:t>
            </a:r>
            <a:r>
              <a:rPr lang="ru-RU" sz="4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т.е. проделать ряд </a:t>
            </a:r>
            <a:r>
              <a:rPr lang="ru-RU" sz="45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опытов.</a:t>
            </a:r>
          </a:p>
          <a:p>
            <a:pPr marL="45720" indent="0" algn="just" hangingPunct="0">
              <a:buNone/>
            </a:pP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 hangingPunct="0">
              <a:buNone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№ 1.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Вытащить из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 бутылки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листок бумаги,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бутылка не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упала.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 hangingPunct="0">
              <a:buNone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№ 2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Достать денежку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- под стакана не до него.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 hangingPunct="0">
              <a:buNone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№ 3.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Поднять тарелку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используя при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только 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кусок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мыла.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 hangingPunct="0">
              <a:buNone/>
            </a:pP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№ 4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горячая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электроплитка.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Капнули на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неё воду. Почему она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сразу не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испаряется?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 hangingPunct="0">
              <a:buNone/>
            </a:pP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правильную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демонстрацию опыта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его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присуждается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очко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команде,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которую болеют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зрители.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97330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61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№ 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«Единицы измерения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3600" spc="50" dirty="0" smtClean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6248400" cy="5105400"/>
          </a:xfrm>
        </p:spPr>
        <p:txBody>
          <a:bodyPr>
            <a:noAutofit/>
          </a:bodyPr>
          <a:lstStyle/>
          <a:p>
            <a:pPr marL="502920" lvl="0" indent="-457200">
              <a:buClrTx/>
              <a:buAutoNum type="arabicPeriod"/>
            </a:pP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единицах 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измеряется плотность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вещества?</a:t>
            </a:r>
          </a:p>
          <a:p>
            <a:pPr marL="502920" lvl="0" indent="-457200">
              <a:buClrTx/>
              <a:buAutoNum type="arabicPeriod"/>
            </a:pP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каких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единицах измеряется Сила тяжести?</a:t>
            </a:r>
          </a:p>
          <a:p>
            <a:pPr marL="502920" lvl="0" indent="-457200">
              <a:buClrTx/>
              <a:buAutoNum type="arabicPeriod"/>
            </a:pP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каких единицах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измеряется коэффициент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полезного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действия? </a:t>
            </a:r>
          </a:p>
          <a:p>
            <a:pPr marL="502920" lvl="0" indent="-457200">
              <a:buClrTx/>
              <a:buAutoNum type="arabicPeriod"/>
            </a:pP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единицах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измеряется удельная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теплоемкость? </a:t>
            </a:r>
          </a:p>
          <a:p>
            <a:pPr marL="502920" lvl="0" indent="-457200">
              <a:buClrTx/>
              <a:buAutoNum type="arabicPeriod"/>
            </a:pP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каких единицах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измеряется напряжение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2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lvl="0" indent="-457200">
              <a:buClrTx/>
              <a:buAutoNum type="arabicPeriod"/>
            </a:pP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каких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единицах измеряется сопротивление? </a:t>
            </a:r>
          </a:p>
          <a:p>
            <a:pPr marL="502920" lvl="0" indent="-457200">
              <a:buClrTx/>
              <a:buAutoNum type="arabicPeriod"/>
            </a:pP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каких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единицах измеряется 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тока? </a:t>
            </a:r>
            <a:endParaRPr lang="ru-RU" sz="22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lvl="0" indent="-457200">
              <a:buClrTx/>
              <a:buAutoNum type="arabicPeriod"/>
            </a:pP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 </a:t>
            </a:r>
            <a:r>
              <a:rPr lang="ru-RU" sz="22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единицах измеряется </a:t>
            </a:r>
            <a:r>
              <a:rPr lang="ru-RU" sz="22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работа? </a:t>
            </a:r>
            <a:endParaRPr lang="ru-RU" sz="22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7086600" y="1600200"/>
            <a:ext cx="2057400" cy="4495800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(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кг/м</a:t>
            </a:r>
            <a:r>
              <a:rPr lang="ru-RU" sz="2000" b="1" i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lvl="0" indent="0">
              <a:buNone/>
            </a:pP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(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lvl="0" indent="0">
              <a:buNone/>
            </a:pP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Дж/кг </a:t>
            </a:r>
            <a:r>
              <a:rPr lang="ru-RU" sz="2000" b="1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lvl="0" indent="0">
              <a:buNone/>
            </a:pP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lvl="0" indent="0">
              <a:buNone/>
            </a:pP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№7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«Знатоки физики»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191000" cy="4495800"/>
          </a:xfrm>
        </p:spPr>
        <p:txBody>
          <a:bodyPr>
            <a:noAutofit/>
          </a:bodyPr>
          <a:lstStyle/>
          <a:p>
            <a:pPr marL="45720" indent="0" algn="just">
              <a:buClrTx/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горящую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нефть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тушить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" indent="0" algn="just">
              <a:buClrTx/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indent="-457200" algn="just">
              <a:buClrTx/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ClrTx/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мокрые пальцы примерзают зимой к металлическим предметам и не примерзают к деревянным?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495800"/>
          </a:xfrm>
        </p:spPr>
        <p:txBody>
          <a:bodyPr>
            <a:normAutofit/>
          </a:bodyPr>
          <a:lstStyle/>
          <a:p>
            <a:pPr marL="45720" lv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Нефть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меньшую,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вода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плотность,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будет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всплывать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растекаться 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воде, что увеличит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площадь горения.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Металл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обладая большей, чем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дерево,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теплопроводностью,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отводит от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тонкой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пленки воды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теплоту настолько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быстро,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она охлаждается ниже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температуры плавления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замерзает.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0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№7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«Знатоки физики»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191000" cy="4800600"/>
          </a:xfrm>
        </p:spPr>
        <p:txBody>
          <a:bodyPr>
            <a:noAutofit/>
          </a:bodyPr>
          <a:lstStyle/>
          <a:p>
            <a:pPr marL="45720" indent="0" algn="just">
              <a:buClrTx/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мокрую </a:t>
            </a:r>
            <a:r>
              <a:rPr lang="ru-RU" sz="2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цветную ткань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</a:t>
            </a:r>
            <a:r>
              <a:rPr lang="ru-RU" sz="2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длительное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оставлять в </a:t>
            </a:r>
            <a:r>
              <a:rPr lang="ru-RU" sz="2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соприкосновении с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белой? </a:t>
            </a:r>
            <a:endParaRPr lang="ru-RU" sz="2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ClrTx/>
              <a:buNone/>
            </a:pPr>
            <a:r>
              <a:rPr lang="ru-RU" sz="26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у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волосы, </a:t>
            </a:r>
            <a:r>
              <a:rPr lang="ru-RU" sz="2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ресницы,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усы в морозный </a:t>
            </a:r>
            <a:r>
              <a:rPr lang="ru-RU" sz="2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покрываются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инеем? </a:t>
            </a:r>
            <a:endParaRPr lang="ru-RU" sz="26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ClrTx/>
              <a:buNone/>
            </a:pPr>
            <a:r>
              <a:rPr lang="ru-RU" sz="26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в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мороз </a:t>
            </a:r>
            <a:r>
              <a:rPr lang="ru-RU" sz="2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снег скрипит </a:t>
            </a:r>
            <a:r>
              <a:rPr lang="ru-RU" sz="2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ногами? </a:t>
            </a:r>
            <a:endParaRPr lang="ru-RU" sz="26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495800"/>
          </a:xfrm>
        </p:spPr>
        <p:txBody>
          <a:bodyPr>
            <a:normAutofit/>
          </a:bodyPr>
          <a:lstStyle/>
          <a:p>
            <a:pPr marL="45720" lv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Произойдет окрашивание </a:t>
            </a:r>
            <a:r>
              <a:rPr lang="ru-RU" sz="22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белой </a:t>
            </a:r>
            <a:r>
              <a:rPr lang="ru-RU" sz="22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ткани из-за </a:t>
            </a:r>
            <a:r>
              <a:rPr lang="ru-RU" sz="22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диффузии</a:t>
            </a:r>
            <a:r>
              <a:rPr lang="ru-RU" sz="22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lvl="0" indent="0" algn="just">
              <a:buNone/>
            </a:pPr>
            <a:endParaRPr lang="ru-RU" sz="225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just">
              <a:buNone/>
            </a:pPr>
            <a:endParaRPr lang="ru-RU" sz="22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just">
              <a:buNone/>
            </a:pPr>
            <a:r>
              <a:rPr lang="ru-RU" sz="22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2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Выдыхаемые пары, соприкасаясь с холодными предметами, конденсируются на них.</a:t>
            </a:r>
          </a:p>
          <a:p>
            <a:pPr marL="45720" lvl="0" indent="0" algn="just">
              <a:buNone/>
            </a:pPr>
            <a:endParaRPr lang="ru-RU" sz="22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 algn="just">
              <a:buNone/>
            </a:pPr>
            <a:r>
              <a:rPr lang="ru-RU" sz="22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2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Ломаются сотни снежинок-кристалликов.</a:t>
            </a:r>
            <a:endParaRPr lang="ru-RU" sz="225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78218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0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№7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«Знатоки физики»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191000" cy="4800600"/>
          </a:xfrm>
        </p:spPr>
        <p:txBody>
          <a:bodyPr>
            <a:noAutofit/>
          </a:bodyPr>
          <a:lstStyle/>
          <a:p>
            <a:pPr marL="45720" indent="0" algn="just">
              <a:buClrTx/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чем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перевозке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горючих жидкостей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корпусу автоцистерны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прикрепляют цепь, при движении волочится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земле?</a:t>
            </a:r>
          </a:p>
          <a:p>
            <a:pPr marL="45720" indent="0" algn="just">
              <a:buClrTx/>
              <a:buNone/>
            </a:pPr>
            <a:r>
              <a:rPr lang="ru-RU" sz="26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6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во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электроприборах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желательно ставить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предохранители? </a:t>
            </a:r>
            <a:endParaRPr lang="ru-RU" sz="26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876800"/>
          </a:xfrm>
        </p:spPr>
        <p:txBody>
          <a:bodyPr>
            <a:noAutofit/>
          </a:bodyPr>
          <a:lstStyle/>
          <a:p>
            <a:pPr marL="45720" lvl="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перевозке в 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автоцистернах горючие жидкости взбалтываются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электризуются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Чтобы 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избежать появления 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искр и 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пожара, 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 цепь,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отводит заряды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землю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lvl="0" indent="0" algn="just">
              <a:buNone/>
            </a:pPr>
            <a:r>
              <a:rPr lang="ru-RU" sz="21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1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Проще</a:t>
            </a:r>
            <a:r>
              <a:rPr lang="ru-RU" sz="21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заменить предохранитель,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сгоревший при 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превышении силы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тока относительно 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допустимой,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важную 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деталь.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1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горая предохранитель размыкает электрическую </a:t>
            </a:r>
            <a:r>
              <a:rPr lang="ru-RU" sz="21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цепь.</a:t>
            </a:r>
            <a:endParaRPr lang="ru-RU" sz="21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19979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0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512511" cy="1143000"/>
          </a:xfrm>
        </p:spPr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Эпиграф</a:t>
            </a:r>
            <a:r>
              <a:rPr lang="ru-RU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762000" y="1600200"/>
            <a:ext cx="7772400" cy="4191000"/>
          </a:xfrm>
        </p:spPr>
        <p:txBody>
          <a:bodyPr rtlCol="0">
            <a:normAutofit fontScale="70000" lnSpcReduction="20000"/>
          </a:bodyPr>
          <a:lstStyle/>
          <a:p>
            <a:pPr marL="45720" indent="0" algn="just">
              <a:buNone/>
            </a:pPr>
            <a:r>
              <a:rPr lang="ru-RU" b="1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ru-RU" sz="4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4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сумеете решить возникшую проблему,</a:t>
            </a:r>
          </a:p>
          <a:p>
            <a:pPr marL="45720" indent="0" algn="just">
              <a:buNone/>
            </a:pPr>
            <a:r>
              <a:rPr lang="ru-RU" sz="4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сохраните то же мышление и тот же подход,</a:t>
            </a:r>
          </a:p>
          <a:p>
            <a:pPr marL="45720" indent="0" algn="just">
              <a:buNone/>
            </a:pPr>
            <a:r>
              <a:rPr lang="ru-RU" sz="4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привел вас к этой проблеме.</a:t>
            </a:r>
            <a:r>
              <a:rPr lang="ru-RU" sz="4600" b="1" i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r">
              <a:buNone/>
            </a:pPr>
            <a:endParaRPr lang="ru-RU" sz="4600" b="1" i="1" cap="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r">
              <a:buNone/>
            </a:pPr>
            <a:r>
              <a:rPr lang="ru-RU" sz="4600" b="1" i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АЛЬБЕРТ </a:t>
            </a:r>
            <a:r>
              <a:rPr lang="ru-RU" sz="4600" b="1" i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ЭЙНШТЕЙН</a:t>
            </a:r>
            <a:endParaRPr lang="ru-RU" sz="4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512511" cy="1143000"/>
          </a:xfrm>
        </p:spPr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№8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«Обгоним на 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задачах!» 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(10 б)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382000" cy="4572000"/>
          </a:xfrm>
        </p:spPr>
        <p:txBody>
          <a:bodyPr>
            <a:normAutofit/>
          </a:bodyPr>
          <a:lstStyle/>
          <a:p>
            <a:pPr marL="502920" lvl="0" indent="-457200" algn="just">
              <a:buClrTx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энергию нужно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затратить,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расплавить кусок льда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массой 5 кг,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взятый при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температуре – 10</a:t>
            </a:r>
            <a:r>
              <a:rPr lang="ru-RU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02920" indent="-457200" algn="just">
              <a:buClrTx/>
              <a:buFont typeface="Georgia" pitchFamily="18" charset="0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проводника сопротивлением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Ом и 30 Ом соединены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Напряжение на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концах первого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проводника 12 В.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сопротивление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цепи,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силу тока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цепи,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напряжение на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втором проводнике 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напряжение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02920" lvl="0" indent="-457200" algn="just">
              <a:buAutoNum type="arabicPeriod"/>
            </a:pPr>
            <a:endParaRPr lang="ru-RU" dirty="0"/>
          </a:p>
          <a:p>
            <a:pPr marL="45720" indent="0" algn="just"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64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512511" cy="1143000"/>
          </a:xfrm>
        </p:spPr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№8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«Обгоним на 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задачах!» 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ru-RU" sz="31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ru-RU" sz="31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1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382000" cy="4572000"/>
          </a:xfrm>
        </p:spPr>
        <p:txBody>
          <a:bodyPr>
            <a:normAutofit/>
          </a:bodyPr>
          <a:lstStyle/>
          <a:p>
            <a:pPr marL="45720" lvl="0" indent="0" algn="just">
              <a:buNone/>
            </a:pPr>
            <a:r>
              <a:rPr lang="ru-RU" dirty="0" smtClean="0"/>
              <a:t>1. </a:t>
            </a:r>
            <a:endParaRPr lang="ru-RU" dirty="0"/>
          </a:p>
          <a:p>
            <a:pPr marL="45720" indent="0" algn="just">
              <a:buNone/>
            </a:pP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344630"/>
              </p:ext>
            </p:extLst>
          </p:nvPr>
        </p:nvGraphicFramePr>
        <p:xfrm>
          <a:off x="990600" y="2133600"/>
          <a:ext cx="7772400" cy="441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502"/>
                <a:gridCol w="5783898"/>
              </a:tblGrid>
              <a:tr h="2651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Дано:  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5 кг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 – 10</a:t>
                      </a:r>
                      <a:r>
                        <a:rPr lang="ru-RU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0</a:t>
                      </a:r>
                      <a:r>
                        <a:rPr lang="ru-RU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= Дж/кг </a:t>
                      </a:r>
                      <a:r>
                        <a:rPr lang="ru-RU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 = 3,4•10</a:t>
                      </a:r>
                      <a:r>
                        <a:rPr lang="ru-RU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Нагревание от  – 10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до 0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2100 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• 5 кг • (0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– (–10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С)) = 105000 Дж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льда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λ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3,4•10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5 кг = 1700000 Дж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105000 Дж + Дж = 1805000 Дж = кДж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Ответ: 1805 кДж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67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722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00460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64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512511" cy="1143000"/>
          </a:xfrm>
        </p:spPr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№8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«Обгоним на </a:t>
            </a:r>
            <a:r>
              <a:rPr lang="ru-RU" sz="40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задачах!» </a:t>
            </a:r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(5 </a:t>
            </a:r>
            <a:r>
              <a:rPr lang="ru-RU" sz="31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б)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3400" y="2057400"/>
            <a:ext cx="8382000" cy="4572000"/>
          </a:xfrm>
        </p:spPr>
        <p:txBody>
          <a:bodyPr>
            <a:normAutofit/>
          </a:bodyPr>
          <a:lstStyle/>
          <a:p>
            <a:pPr marL="45720" lvl="0" indent="0" algn="just">
              <a:buNone/>
            </a:pPr>
            <a:r>
              <a:rPr lang="ru-RU" dirty="0"/>
              <a:t>2</a:t>
            </a:r>
            <a:r>
              <a:rPr lang="ru-RU" dirty="0" smtClean="0"/>
              <a:t>.  </a:t>
            </a:r>
            <a:endParaRPr lang="ru-RU" dirty="0"/>
          </a:p>
          <a:p>
            <a:pPr marL="45720" indent="0" algn="just">
              <a:buNone/>
            </a:pP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7018043"/>
                  </p:ext>
                </p:extLst>
              </p:nvPr>
            </p:nvGraphicFramePr>
            <p:xfrm>
              <a:off x="1295400" y="1981200"/>
              <a:ext cx="6934200" cy="4495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4057"/>
                    <a:gridCol w="5160143"/>
                  </a:tblGrid>
                  <a:tr h="252202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    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20 Ом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30 Ом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12 В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rowSpan="2"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Решение: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200">
                                  <a:effectLst/>
                                </a:rPr>
                                <m:t>I</m:t>
                              </m:r>
                              <m:r>
                                <a:rPr lang="ru-RU" sz="2200">
                                  <a:effectLst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200">
                                      <a:effectLst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200">
                                          <a:effectLst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200">
                                          <a:effectLst/>
                                        </a:rPr>
                                        <m:t>U</m:t>
                                      </m:r>
                                    </m:e>
                                    <m:sub>
                                      <m:r>
                                        <a:rPr lang="ru-RU" sz="2200">
                                          <a:effectLst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u-RU" sz="2200">
                                          <a:effectLst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200">
                                          <a:effectLst/>
                                        </a:rPr>
                                        <m:t>R</m:t>
                                      </m:r>
                                    </m:e>
                                    <m:sub>
                                      <m:r>
                                        <a:rPr lang="ru-RU" sz="2200">
                                          <a:effectLst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2200">
                                  <a:effectLst/>
                                </a:rPr>
                                <m:t>𝐼</m:t>
                              </m:r>
                              <m:r>
                                <a:rPr lang="ru-RU" sz="2200">
                                  <a:effectLst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200">
                                      <a:effectLst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>
                                      <a:effectLst/>
                                    </a:rPr>
                                    <m:t>12 В</m:t>
                                  </m:r>
                                </m:num>
                                <m:den>
                                  <m:r>
                                    <a:rPr lang="ru-RU" sz="2200">
                                      <a:effectLst/>
                                    </a:rPr>
                                    <m:t>20 Ом</m:t>
                                  </m:r>
                                </m:den>
                              </m:f>
                              <m:r>
                                <a:rPr lang="ru-RU" sz="2200">
                                  <a:effectLst/>
                                </a:rPr>
                                <m:t>=0,6 А</m:t>
                              </m:r>
                            </m:oMath>
                          </a14:m>
                          <a:endParaRPr lang="ru-RU" sz="22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IR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  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0.6 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• 30 Ом = 18 В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+ 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12 В + 18 В = 30 В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ru-RU" sz="2200">
                                  <a:effectLst/>
                                </a:rPr>
                                <m:t>𝑅</m:t>
                              </m:r>
                              <m:r>
                                <a:rPr lang="ru-RU" sz="2200">
                                  <a:effectLst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200">
                                      <a:effectLst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>
                                      <a:effectLst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ru-RU" sz="2200">
                                      <a:effectLst/>
                                    </a:rPr>
                                    <m:t>𝐼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r>
                                <a:rPr lang="ru-RU" sz="2200">
                                  <a:effectLst/>
                                </a:rPr>
                                <m:t>𝑅</m:t>
                              </m:r>
                              <m:r>
                                <a:rPr lang="ru-RU" sz="2200">
                                  <a:effectLst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200">
                                      <a:effectLst/>
                                    </a:rPr>
                                  </m:ctrlPr>
                                </m:fPr>
                                <m:num>
                                  <m:r>
                                    <a:rPr lang="ru-RU" sz="2200">
                                      <a:effectLst/>
                                    </a:rPr>
                                    <m:t>30 В </m:t>
                                  </m:r>
                                </m:num>
                                <m:den>
                                  <m:r>
                                    <a:rPr lang="ru-RU" sz="2200">
                                      <a:effectLst/>
                                    </a:rPr>
                                    <m:t>0,6 А</m:t>
                                  </m:r>
                                </m:den>
                              </m:f>
                              <m:r>
                                <a:rPr lang="ru-RU" sz="2200">
                                  <a:effectLst/>
                                </a:rPr>
                                <m:t>=50 Ом</m:t>
                              </m:r>
                            </m:oMath>
                          </a14:m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Ответ: </a:t>
                          </a:r>
                          <a14:m>
                            <m:oMath xmlns:m="http://schemas.openxmlformats.org/officeDocument/2006/math">
                              <m:r>
                                <a:rPr lang="ru-RU" sz="2200">
                                  <a:effectLst/>
                                </a:rPr>
                                <m:t>50 Ом</m:t>
                              </m:r>
                            </m:oMath>
                          </a14:m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; 18 В; 0,6 А; 30 В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97377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 -? U</a:t>
                          </a:r>
                          <a:r>
                            <a:rPr lang="en-US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-? I-? U - ?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7018043"/>
                  </p:ext>
                </p:extLst>
              </p:nvPr>
            </p:nvGraphicFramePr>
            <p:xfrm>
              <a:off x="1295400" y="1981200"/>
              <a:ext cx="6934200" cy="4495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4057"/>
                    <a:gridCol w="5160143"/>
                  </a:tblGrid>
                  <a:tr h="252202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    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20 Ом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30 Ом</a:t>
                          </a: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</a:t>
                          </a: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12 В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4515" t="-1355"/>
                          </a:stretch>
                        </a:blipFill>
                      </a:tcPr>
                    </a:tc>
                  </a:tr>
                  <a:tr h="197377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17220" algn="l"/>
                            </a:tabLst>
                          </a:pP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 -? U</a:t>
                          </a:r>
                          <a:r>
                            <a:rPr lang="en-US" sz="2200" baseline="-25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-? I-? U - ?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9058744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64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52400"/>
            <a:ext cx="8229600" cy="1143000"/>
          </a:xfrm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№9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Кто-кого</a:t>
            </a: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3600" spc="50" dirty="0" smtClean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/>
              <p:cNvSpPr>
                <a:spLocks noGrp="1"/>
              </p:cNvSpPr>
              <p:nvPr>
                <p:ph sz="quarter" idx="2"/>
              </p:nvPr>
            </p:nvSpPr>
            <p:spPr>
              <a:xfrm>
                <a:off x="457200" y="1524000"/>
                <a:ext cx="8305800" cy="5105400"/>
              </a:xfrm>
            </p:spPr>
            <p:txBody>
              <a:bodyPr>
                <a:normAutofit/>
              </a:bodyPr>
              <a:lstStyle/>
              <a:p>
                <a:pPr marL="45720" indent="0" algn="just">
                  <a:buNone/>
                </a:pP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Написать формулы </a:t>
                </a: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расчета известных  </a:t>
                </a: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вам физических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величин(7-8 </a:t>
                </a: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класс).</a:t>
                </a:r>
              </a:p>
              <a:p>
                <a:pPr marL="45720" indent="0" algn="just">
                  <a:buNone/>
                </a:pP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Формулы, </a:t>
                </a: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составленные из одинаковых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физических величин</a:t>
                </a: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оцениваются как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одна формула </a:t>
                </a: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1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балл.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 algn="just">
                  <a:buNone/>
                </a:pP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Например: 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ʋ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3600" i="1"/>
                      <m:t>𝑡</m:t>
                    </m:r>
                    <m:r>
                      <a:rPr lang="ru-RU" sz="3600" i="1"/>
                      <m:t>=</m:t>
                    </m:r>
                    <m:f>
                      <m:fPr>
                        <m:ctrlPr>
                          <a:rPr lang="ru-RU" sz="3600" i="1"/>
                        </m:ctrlPr>
                      </m:fPr>
                      <m:num>
                        <m:r>
                          <a:rPr lang="ru-RU" sz="3600" i="1"/>
                          <m:t>𝑠</m:t>
                        </m:r>
                      </m:num>
                      <m:den>
                        <m:r>
                          <a:rPr lang="ru-RU" sz="3600"/>
                          <m:t>ʋ</m:t>
                        </m:r>
                      </m:den>
                    </m:f>
                  </m:oMath>
                </a14:m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3600"/>
                      <m:t>ʋ</m:t>
                    </m:r>
                    <m:r>
                      <a:rPr lang="ru-RU" sz="3600" i="1"/>
                      <m:t>=</m:t>
                    </m:r>
                    <m:f>
                      <m:fPr>
                        <m:ctrlPr>
                          <a:rPr lang="ru-RU" sz="3600" i="1"/>
                        </m:ctrlPr>
                      </m:fPr>
                      <m:num>
                        <m:r>
                          <a:rPr lang="ru-RU" sz="3600" i="1"/>
                          <m:t>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ru-RU" sz="3600"/>
                          <m:t>t</m:t>
                        </m:r>
                      </m:den>
                    </m:f>
                  </m:oMath>
                </a14:m>
                <a:r>
                  <a:rPr lang="ru-RU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 б)</a:t>
                </a:r>
              </a:p>
              <a:p>
                <a:pPr marL="4572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xfrm>
                <a:off x="457200" y="1524000"/>
                <a:ext cx="8305800" cy="5105400"/>
              </a:xfrm>
              <a:blipFill rotWithShape="1">
                <a:blip r:embed="rId2"/>
                <a:stretch>
                  <a:fillRect l="-1614" t="-1909" r="-2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679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955089" y="381000"/>
            <a:ext cx="6512511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3600" b="1" dirty="0" smtClean="0">
                <a:latin typeface="Times New Roman" pitchFamily="18" charset="0"/>
              </a:rPr>
              <a:t>Подведение итогов.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 smtClean="0"/>
          </a:p>
        </p:txBody>
      </p:sp>
      <p:sp>
        <p:nvSpPr>
          <p:cNvPr id="46083" name="Содержимое 2"/>
          <p:cNvSpPr>
            <a:spLocks noGrp="1"/>
          </p:cNvSpPr>
          <p:nvPr>
            <p:ph sz="quarter" idx="13"/>
          </p:nvPr>
        </p:nvSpPr>
        <p:spPr>
          <a:xfrm>
            <a:off x="381000" y="1905000"/>
            <a:ext cx="8305800" cy="4221163"/>
          </a:xfrm>
        </p:spPr>
        <p:txBody>
          <a:bodyPr/>
          <a:lstStyle/>
          <a:p>
            <a:pPr marL="0" indent="46038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Физбой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подходит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Жюри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подводит подсчет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набранных очков за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 каждой командой,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объявляет победителей.</a:t>
            </a:r>
          </a:p>
          <a:p>
            <a:pPr eaLnBrk="1" hangingPunct="1">
              <a:buFont typeface="Arial" pitchFamily="34" charset="0"/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Жюри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Вас в игре зависит очень много,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рассудите справедливо ход игры и строго.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 верят Вам, надеются на Вас!</a:t>
            </a:r>
          </a:p>
        </p:txBody>
      </p:sp>
      <p:pic>
        <p:nvPicPr>
          <p:cNvPr id="34820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04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ru-RU" smtClean="0"/>
          </a:p>
          <a:p>
            <a:pPr algn="ctr" eaLnBrk="1" hangingPunct="1">
              <a:buFontTx/>
              <a:buNone/>
            </a:pPr>
            <a:endParaRPr lang="ru-RU" smtClean="0"/>
          </a:p>
          <a:p>
            <a:pPr algn="ctr" eaLnBrk="1" hangingPunct="1">
              <a:buFontTx/>
              <a:buNone/>
            </a:pPr>
            <a:r>
              <a:rPr lang="ru-RU" smtClean="0"/>
              <a:t>   </a:t>
            </a:r>
            <a:endParaRPr lang="ru-RU" sz="4000" smtClean="0"/>
          </a:p>
        </p:txBody>
      </p:sp>
      <p:sp>
        <p:nvSpPr>
          <p:cNvPr id="35844" name="Содержимое 5"/>
          <p:cNvSpPr>
            <a:spLocks noGrp="1"/>
          </p:cNvSpPr>
          <p:nvPr>
            <p:ph sz="quarter" idx="14"/>
          </p:nvPr>
        </p:nvSpPr>
        <p:spPr>
          <a:xfrm>
            <a:off x="720725" y="2438400"/>
            <a:ext cx="8001000" cy="3992563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ru-RU" sz="3200" b="1" dirty="0" smtClean="0">
                <a:solidFill>
                  <a:srgbClr val="0070C0"/>
                </a:solidFill>
              </a:rPr>
              <a:t>         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Ребята!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«И пусть преграды вас не остановят,</a:t>
            </a:r>
          </a:p>
          <a:p>
            <a:pPr marL="182563" indent="-182563" eaLnBrk="1" hangingPunct="1">
              <a:buFont typeface="Arial" pitchFamily="34" charset="0"/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миры к себе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манят!</a:t>
            </a:r>
            <a:endParaRPr lang="ru-RU" sz="3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след в науке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стоит      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внести в открытия свой вклад!»</a:t>
            </a:r>
          </a:p>
        </p:txBody>
      </p:sp>
      <p:pic>
        <p:nvPicPr>
          <p:cNvPr id="52228" name="WordArt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625" y="-79375"/>
            <a:ext cx="7400925" cy="2725738"/>
          </a:xfrm>
          <a:prstGeom prst="rect">
            <a:avLst/>
          </a:prstGeom>
          <a:noFill/>
        </p:spPr>
      </p:pic>
      <p:pic>
        <p:nvPicPr>
          <p:cNvPr id="35846" name="Picture 7" descr="H:\смайлы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152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6512511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hangingPunct="1">
              <a:buNone/>
            </a:pP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Используемая литература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5800" y="1295400"/>
            <a:ext cx="8001000" cy="5257800"/>
          </a:xfrm>
        </p:spPr>
        <p:txBody>
          <a:bodyPr rtlCol="0">
            <a:normAutofit fontScale="62500" lnSpcReduction="20000"/>
          </a:bodyPr>
          <a:lstStyle/>
          <a:p>
            <a:pPr marL="4572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Горлова 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Л.А. Нетрадиционные уроки, внеурочные мероприятия по физике:7-11 классы.- М.;ВАКО,2006. – 176 с. – (Мастерская учителя).</a:t>
            </a:r>
          </a:p>
          <a:p>
            <a:pPr marL="4572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Кибальченко 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А.Я., Кибальченко И.А.. Физика для увлечённых. – Ростов н/Д: «Феникс», 2005. – 188, [1] с. – (Библиотека школьника).</a:t>
            </a:r>
          </a:p>
          <a:p>
            <a:pPr marL="4572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3.Наволокова 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Н.П. [и др.]; под общ. ред. Ненашева И.Ю.. Предметная неделя физики в школе – Ростов н/Д.: Феникс, 2006. – 272 с. – (Библиотека учителя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" lvl="0" indent="0" algn="just" hangingPunct="0">
              <a:buNone/>
            </a:pP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Журнал «Физика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школе»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3 1990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г., №1 1991 г.</a:t>
            </a:r>
          </a:p>
          <a:p>
            <a:pPr marL="45720" lvl="0" indent="0" algn="just" hangingPunct="0">
              <a:buNone/>
            </a:pP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Л.А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Горев «Занимательные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опыты по 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физике»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1985 г.</a:t>
            </a:r>
          </a:p>
          <a:p>
            <a:pPr marL="45720" lvl="0" indent="0" algn="just" hangingPunct="0">
              <a:buNone/>
            </a:pP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В.И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Лукашик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«Сборник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и задач по 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физике»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1985 г.</a:t>
            </a:r>
          </a:p>
          <a:p>
            <a:pPr marL="45720" lvl="0" indent="0" algn="just" hangingPunct="0">
              <a:buNone/>
            </a:pP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3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Ланге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«Экспериментальные физические задачи 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смекалку” 1985 г.</a:t>
            </a:r>
          </a:p>
          <a:p>
            <a:pPr marL="45720" indent="0" algn="just" hangingPunct="0">
              <a:buNone/>
            </a:pP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" indent="0" eaLnBrk="1" fontAlgn="auto" hangingPunct="1">
              <a:spcAft>
                <a:spcPts val="0"/>
              </a:spcAft>
              <a:buNone/>
              <a:defRPr/>
            </a:pPr>
            <a:endParaRPr lang="ru-RU" sz="3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Разминка:</a:t>
            </a:r>
            <a:endParaRPr lang="ru-RU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5334000" cy="4495800"/>
          </a:xfrm>
        </p:spPr>
        <p:txBody>
          <a:bodyPr>
            <a:normAutofit fontScale="25000" lnSpcReduction="20000"/>
          </a:bodyPr>
          <a:lstStyle/>
          <a:p>
            <a:pPr marL="45720" lvl="0" indent="0">
              <a:buNone/>
            </a:pPr>
            <a:r>
              <a:rPr lang="ru-RU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человек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бежать быстрее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тени?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Чего в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сундук не спрячешь?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Сам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вода, да по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воде плавает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Кто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измерил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атмосферное давление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Назовите единицу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массы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драгоценных камней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Куда всегда направлена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Как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 частицы, из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состоят вещества? </a:t>
            </a:r>
            <a:endParaRPr lang="ru-RU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Единица измерения силы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Прибор для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давления?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Какая сила удерживает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тела на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поверхности Земли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Назовите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агрегатные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вещества?</a:t>
            </a:r>
            <a:endParaRPr lang="ru-RU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Прибор для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 напряжения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Какая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закипит быстрее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сырая или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кипяченная? </a:t>
            </a: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Единица измерения работы? </a:t>
            </a:r>
            <a:endParaRPr lang="ru-RU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Прибор </a:t>
            </a:r>
            <a:r>
              <a:rPr lang="ru-RU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измерения </a:t>
            </a:r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силы тока?</a:t>
            </a:r>
            <a:endParaRPr lang="ru-RU" sz="7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638800" y="1143000"/>
            <a:ext cx="2971800" cy="4495800"/>
          </a:xfrm>
        </p:spPr>
        <p:txBody>
          <a:bodyPr>
            <a:normAutofit fontScale="25000" lnSpcReduction="20000"/>
          </a:bodyPr>
          <a:lstStyle/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ru-RU" sz="7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 света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Лед</a:t>
            </a:r>
          </a:p>
          <a:p>
            <a:pPr marL="45720" indent="0">
              <a:buClrTx/>
              <a:buNone/>
            </a:pPr>
            <a:r>
              <a:rPr lang="ru-RU" sz="7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Торричели</a:t>
            </a:r>
            <a:endParaRPr lang="ru-RU" sz="7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Карат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Вниз 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</a:t>
            </a:r>
          </a:p>
          <a:p>
            <a:pPr marL="45720" indent="0">
              <a:buClrTx/>
              <a:buNone/>
            </a:pPr>
            <a:endParaRPr lang="ru-RU" sz="4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Ньютон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Барометр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Твердое, жидкое, газообразное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Вольтметр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Сырая</a:t>
            </a:r>
          </a:p>
          <a:p>
            <a:pPr marL="45720" indent="0">
              <a:buClrTx/>
              <a:buNone/>
            </a:pPr>
            <a:endParaRPr lang="ru-RU" sz="4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Джоуль</a:t>
            </a:r>
          </a:p>
          <a:p>
            <a:pPr marL="45720" indent="0">
              <a:buClrTx/>
              <a:buNone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Амперметр</a:t>
            </a:r>
          </a:p>
          <a:p>
            <a:pPr marL="50292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44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9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0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1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371600"/>
            <a:ext cx="8534400" cy="2133600"/>
          </a:xfrm>
        </p:spPr>
        <p:txBody>
          <a:bodyPr rtlCol="0">
            <a:no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Лабиринт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Фамилии учёных-физиков»</a:t>
            </a:r>
          </a:p>
          <a:p>
            <a:pPr>
              <a:spcAft>
                <a:spcPts val="0"/>
              </a:spcAft>
              <a:defRPr/>
            </a:pPr>
            <a:endParaRPr lang="ru-RU" sz="3200" b="1" dirty="0" smtClean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лабиринте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зашифровано 13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фамилий учёных-физиков,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вам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известных.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можно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любом направлении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кроме диагоналей.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Вспомни 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запиши в тетради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заслуги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(13 баллов)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7772400" cy="1857375"/>
          </a:xfrm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№ 1</a:t>
            </a:r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600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34675406"/>
              </p:ext>
            </p:extLst>
          </p:nvPr>
        </p:nvGraphicFramePr>
        <p:xfrm>
          <a:off x="609599" y="533398"/>
          <a:ext cx="8001000" cy="5715001"/>
        </p:xfrm>
        <a:graphic>
          <a:graphicData uri="http://schemas.openxmlformats.org/drawingml/2006/table">
            <a:tbl>
              <a:tblPr firstRow="1" firstCol="1" lastRow="1" lastCol="1" bandRow="1" bandCol="1">
                <a:solidFill>
                  <a:schemeClr val="accent2">
                    <a:lumMod val="20000"/>
                    <a:lumOff val="80000"/>
                  </a:schemeClr>
                </a:solidFill>
                <a:tableStyleId>{5940675A-B579-460E-94D1-54222C63F5DA}</a:tableStyleId>
              </a:tblPr>
              <a:tblGrid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</a:tblGrid>
              <a:tr h="61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Ж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0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0" y="458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u="sng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Ответы к конкурсу № 1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6429" y="1143000"/>
            <a:ext cx="4365171" cy="4495800"/>
          </a:xfrm>
        </p:spPr>
        <p:txBody>
          <a:bodyPr>
            <a:no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Ампер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Ньютон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Курчатов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Джоуль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Паскаль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Резерфорд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Ленц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Вольта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Ломоносов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Королев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Кулон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Галилей </a:t>
            </a:r>
          </a:p>
        </p:txBody>
      </p:sp>
      <p:pic>
        <p:nvPicPr>
          <p:cNvPr id="8196" name="Picture 4" descr="PENGUI_1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81600" y="3657600"/>
            <a:ext cx="3810000" cy="2514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9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90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90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90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6512511" cy="1143000"/>
          </a:xfrm>
        </p:spPr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№2</a:t>
            </a:r>
            <a:b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«Всем известный метр...»</a:t>
            </a:r>
            <a:br>
              <a:rPr lang="ru-RU" sz="36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600" spc="50" dirty="0" smtClean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838200" y="1752600"/>
            <a:ext cx="7620000" cy="286512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38" indent="-7938" algn="just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400" b="1" dirty="0" smtClean="0">
                <a:solidFill>
                  <a:srgbClr val="1C0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Словом «метр» оканчиваются физические измерительные приборы, применяемые не только в лабораториях ученых, в </a:t>
            </a:r>
            <a:r>
              <a:rPr lang="ru-RU" sz="2400" b="1" dirty="0" err="1" smtClean="0">
                <a:solidFill>
                  <a:srgbClr val="1C0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физкабинете</a:t>
            </a:r>
            <a:r>
              <a:rPr lang="ru-RU" sz="2400" b="1" dirty="0" smtClean="0">
                <a:solidFill>
                  <a:srgbClr val="1C0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школы, но и дома, в автомобилях, мастерских, фотолабораториях...</a:t>
            </a:r>
          </a:p>
          <a:p>
            <a:pPr marL="7938" indent="-7938" algn="just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400" b="1" dirty="0" smtClean="0">
                <a:solidFill>
                  <a:srgbClr val="1C06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предлагается отыскать как можно больше измерительных приборов, оканчивающихся этим словом, и указать, что ими измеряют. </a:t>
            </a:r>
          </a:p>
          <a:p>
            <a:pPr marL="7938" indent="-7938" algn="just" eaLnBrk="1" hangingPunct="1">
              <a:lnSpc>
                <a:spcPct val="90000"/>
              </a:lnSpc>
              <a:buFont typeface="Arial" pitchFamily="34" charset="0"/>
              <a:buNone/>
            </a:pPr>
            <a:endPara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38" indent="-7938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 термометр  -  температура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0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  <p:bldP spid="1300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3600" u="sng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Ответы к конкурсу № 2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95400"/>
            <a:ext cx="6119812" cy="53736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2400" dirty="0" smtClean="0"/>
              <a:t>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динамометр – сила;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метр – длина;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спидометр – скорость;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барометр – атмосферное   давление;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манометр – давление;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гигрометр, психрометр – влажность 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воздуха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электрометр – электрический заряд;</a:t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амперметр – сила тока;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вольтметр – напряжение;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ваттметр - мощность  тока и 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</p:txBody>
      </p:sp>
      <p:pic>
        <p:nvPicPr>
          <p:cNvPr id="10244" name="Picture 4" descr="черепаха веселая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086600" y="4648200"/>
            <a:ext cx="1635125" cy="1727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219200" y="533400"/>
            <a:ext cx="7467600" cy="63976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Конкурс№3</a:t>
            </a:r>
            <a:b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«Физические загадки»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533400" y="1676400"/>
            <a:ext cx="6096000" cy="5486400"/>
          </a:xfr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Тут не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 испугаться-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в розетке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двести двадцать .</a:t>
            </a:r>
          </a:p>
          <a:p>
            <a:pPr marL="45720" lv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бегу по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проводам,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нет меня быстрее!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 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 несу я вам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все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умею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5720" lv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под мышкой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посижу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И, что делать, укажу: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разрешу гулять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уложу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кровать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3"/>
          </p:nvPr>
        </p:nvSpPr>
        <p:spPr>
          <a:xfrm>
            <a:off x="457200" y="914400"/>
            <a:ext cx="8305800" cy="63976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правильный ответ приносит  1балл команде.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5257800" y="1828800"/>
            <a:ext cx="3575304" cy="3276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Вольт</a:t>
            </a:r>
          </a:p>
          <a:p>
            <a:pPr marL="45720" indent="0">
              <a:buNone/>
            </a:pP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Электрический ток</a:t>
            </a:r>
          </a:p>
          <a:p>
            <a:pPr marL="45720" indent="0">
              <a:buNone/>
            </a:pP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Градусник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56256" y="685800"/>
            <a:ext cx="6512511" cy="1143000"/>
          </a:xfrm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l">
              <a:buNone/>
              <a:defRPr/>
            </a:pPr>
            <a: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600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spc="50" dirty="0" smtClean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32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1057</TotalTime>
  <Words>1870</Words>
  <Application>Microsoft Office PowerPoint</Application>
  <PresentationFormat>Экран (4:3)</PresentationFormat>
  <Paragraphs>535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Воздушный поток</vt:lpstr>
      <vt:lpstr>Интеллектуальная  игра «Физбой» </vt:lpstr>
      <vt:lpstr>Эпиграф: </vt:lpstr>
      <vt:lpstr>Разминка:</vt:lpstr>
      <vt:lpstr>Конкурс № 1 </vt:lpstr>
      <vt:lpstr>Презентация PowerPoint</vt:lpstr>
      <vt:lpstr>Ответы к конкурсу № 1</vt:lpstr>
      <vt:lpstr>Конкурс №2 «Всем известный метр...» </vt:lpstr>
      <vt:lpstr>Ответы к конкурсу № 2</vt:lpstr>
      <vt:lpstr>  </vt:lpstr>
      <vt:lpstr>Конкурс№3 «Физические загадки»</vt:lpstr>
      <vt:lpstr>Конкурс№3 «Физические загадки»</vt:lpstr>
      <vt:lpstr>Конкурс№4 «Знатоки формул» </vt:lpstr>
      <vt:lpstr>Конкурс №5 «Кроссворд»</vt:lpstr>
      <vt:lpstr>Конкурс №5 «Кроссворд»</vt:lpstr>
      <vt:lpstr>Игра со зрителями</vt:lpstr>
      <vt:lpstr>Конкурс № 6 «Единицы измерения»</vt:lpstr>
      <vt:lpstr>Конкурс №7 «Знатоки физики»</vt:lpstr>
      <vt:lpstr>Конкурс №7 «Знатоки физики»</vt:lpstr>
      <vt:lpstr>Конкурс №7 «Знатоки физики»</vt:lpstr>
      <vt:lpstr>Конкурс №8 «Обгоним на задачах!»  (10 б)</vt:lpstr>
      <vt:lpstr>Конкурс №8 «Обгоним на задачах!»  (5 б)</vt:lpstr>
      <vt:lpstr>Конкурс №8 «Обгоним на задачах!»  (5 б)</vt:lpstr>
      <vt:lpstr>Конкурс №9 «Кто-кого»</vt:lpstr>
      <vt:lpstr>Подведение итогов. </vt:lpstr>
      <vt:lpstr>Презентация PowerPoint</vt:lpstr>
      <vt:lpstr>Используемая 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1</cp:lastModifiedBy>
  <cp:revision>113</cp:revision>
  <dcterms:modified xsi:type="dcterms:W3CDTF">2018-04-26T12:20:04Z</dcterms:modified>
</cp:coreProperties>
</file>