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6" r:id="rId1"/>
  </p:sldMasterIdLst>
  <p:notesMasterIdLst>
    <p:notesMasterId r:id="rId28"/>
  </p:notesMasterIdLst>
  <p:sldIdLst>
    <p:sldId id="256" r:id="rId2"/>
    <p:sldId id="310" r:id="rId3"/>
    <p:sldId id="312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314" r:id="rId15"/>
    <p:sldId id="313" r:id="rId16"/>
    <p:sldId id="288" r:id="rId17"/>
    <p:sldId id="291" r:id="rId18"/>
    <p:sldId id="315" r:id="rId19"/>
    <p:sldId id="316" r:id="rId20"/>
    <p:sldId id="297" r:id="rId21"/>
    <p:sldId id="317" r:id="rId22"/>
    <p:sldId id="318" r:id="rId23"/>
    <p:sldId id="300" r:id="rId24"/>
    <p:sldId id="311" r:id="rId25"/>
    <p:sldId id="305" r:id="rId26"/>
    <p:sldId id="269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0BB5"/>
    <a:srgbClr val="BC14A8"/>
    <a:srgbClr val="66FF66"/>
    <a:srgbClr val="8725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30" autoAdjust="0"/>
    <p:restoredTop sz="95448" autoAdjust="0"/>
  </p:normalViewPr>
  <p:slideViewPr>
    <p:cSldViewPr>
      <p:cViewPr>
        <p:scale>
          <a:sx n="40" d="100"/>
          <a:sy n="40" d="100"/>
        </p:scale>
        <p:origin x="-850" y="-8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396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39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73DD032-0298-4B35-A668-9B97FA39AD8F}" type="datetimeFigureOut">
              <a:rPr lang="ru-RU"/>
              <a:pPr>
                <a:defRPr/>
              </a:pPr>
              <a:t>26.04.2018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55E96DF-997F-46F1-B34C-9139FB6F81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22951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018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75FA663-E8B4-49B4-AA3A-7B1C3193C3B9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FB67BA-3DC8-4D49-A765-8E7D05A87D6B}" type="datetimeFigureOut">
              <a:rPr lang="en-US" smtClean="0"/>
              <a:pPr>
                <a:defRPr/>
              </a:pPr>
              <a:t>4/26/2018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46F997-7633-47D9-9AE2-621CB247D03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FB67BA-3DC8-4D49-A765-8E7D05A87D6B}" type="datetimeFigureOut">
              <a:rPr lang="en-US" smtClean="0"/>
              <a:pPr>
                <a:defRPr/>
              </a:pPr>
              <a:t>4/26/2018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46F997-7633-47D9-9AE2-621CB247D03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FB67BA-3DC8-4D49-A765-8E7D05A87D6B}" type="datetimeFigureOut">
              <a:rPr lang="en-US" smtClean="0"/>
              <a:pPr>
                <a:defRPr/>
              </a:pPr>
              <a:t>4/26/2018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46F997-7633-47D9-9AE2-621CB247D03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C5225-56C8-4DFE-957A-480A7784DE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24300"/>
            <a:ext cx="40386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C6AB9-186F-404B-BCCF-2CF30A33B5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FB67BA-3DC8-4D49-A765-8E7D05A87D6B}" type="datetimeFigureOut">
              <a:rPr lang="en-US" smtClean="0"/>
              <a:pPr>
                <a:defRPr/>
              </a:pPr>
              <a:t>4/26/2018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46F997-7633-47D9-9AE2-621CB247D03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FB67BA-3DC8-4D49-A765-8E7D05A87D6B}" type="datetimeFigureOut">
              <a:rPr lang="en-US" smtClean="0"/>
              <a:pPr>
                <a:defRPr/>
              </a:pPr>
              <a:t>4/26/2018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46F997-7633-47D9-9AE2-621CB247D03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FB67BA-3DC8-4D49-A765-8E7D05A87D6B}" type="datetimeFigureOut">
              <a:rPr lang="en-US" smtClean="0"/>
              <a:pPr>
                <a:defRPr/>
              </a:pPr>
              <a:t>4/26/2018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46F997-7633-47D9-9AE2-621CB247D03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FB67BA-3DC8-4D49-A765-8E7D05A87D6B}" type="datetimeFigureOut">
              <a:rPr lang="en-US" smtClean="0"/>
              <a:pPr>
                <a:defRPr/>
              </a:pPr>
              <a:t>4/26/2018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46F997-7633-47D9-9AE2-621CB247D03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FB67BA-3DC8-4D49-A765-8E7D05A87D6B}" type="datetimeFigureOut">
              <a:rPr lang="en-US" smtClean="0"/>
              <a:pPr>
                <a:defRPr/>
              </a:pPr>
              <a:t>4/26/2018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46F997-7633-47D9-9AE2-621CB247D03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FB67BA-3DC8-4D49-A765-8E7D05A87D6B}" type="datetimeFigureOut">
              <a:rPr lang="en-US" smtClean="0"/>
              <a:pPr>
                <a:defRPr/>
              </a:pPr>
              <a:t>4/26/2018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46F997-7633-47D9-9AE2-621CB247D03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FB67BA-3DC8-4D49-A765-8E7D05A87D6B}" type="datetimeFigureOut">
              <a:rPr lang="en-US" smtClean="0"/>
              <a:pPr>
                <a:defRPr/>
              </a:pPr>
              <a:t>4/26/2018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46F997-7633-47D9-9AE2-621CB247D03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FB67BA-3DC8-4D49-A765-8E7D05A87D6B}" type="datetimeFigureOut">
              <a:rPr lang="en-US" smtClean="0"/>
              <a:pPr>
                <a:defRPr/>
              </a:pPr>
              <a:t>4/26/2018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46F997-7633-47D9-9AE2-621CB247D03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03FB67BA-3DC8-4D49-A765-8E7D05A87D6B}" type="datetimeFigureOut">
              <a:rPr lang="en-US" smtClean="0"/>
              <a:pPr>
                <a:defRPr/>
              </a:pPr>
              <a:t>4/26/2018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5F46F997-7633-47D9-9AE2-621CB247D03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  <p:sldLayoutId id="2147483788" r:id="rId12"/>
    <p:sldLayoutId id="2147483789" r:id="rId13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7162800" cy="2667000"/>
          </a:xfrm>
        </p:spPr>
        <p:txBody>
          <a:bodyPr rtlCol="0"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ru-RU" sz="1800" b="1" dirty="0" smtClean="0">
                <a:solidFill>
                  <a:schemeClr val="tx1">
                    <a:lumMod val="75000"/>
                  </a:schemeClr>
                </a:solidFill>
              </a:rPr>
              <a:t>Работу выполнила: </a:t>
            </a:r>
          </a:p>
          <a:p>
            <a:pPr algn="r" eaLnBrk="1" fontAlgn="auto" hangingPunct="1">
              <a:spcAft>
                <a:spcPts val="0"/>
              </a:spcAft>
              <a:defRPr/>
            </a:pPr>
            <a:r>
              <a:rPr lang="ru-RU" sz="1800" b="1" dirty="0">
                <a:solidFill>
                  <a:schemeClr val="tx1">
                    <a:lumMod val="75000"/>
                  </a:schemeClr>
                </a:solidFill>
              </a:rPr>
              <a:t>у</a:t>
            </a:r>
            <a:r>
              <a:rPr lang="ru-RU" sz="1800" b="1" dirty="0" smtClean="0">
                <a:solidFill>
                  <a:schemeClr val="tx1">
                    <a:lumMod val="75000"/>
                  </a:schemeClr>
                </a:solidFill>
              </a:rPr>
              <a:t>читель физики</a:t>
            </a:r>
          </a:p>
          <a:p>
            <a:pPr algn="r" eaLnBrk="1" fontAlgn="auto" hangingPunct="1">
              <a:spcAft>
                <a:spcPts val="0"/>
              </a:spcAft>
              <a:defRPr/>
            </a:pPr>
            <a:r>
              <a:rPr lang="ru-RU" sz="1800" b="1" dirty="0" smtClean="0">
                <a:solidFill>
                  <a:schemeClr val="tx1">
                    <a:lumMod val="75000"/>
                  </a:schemeClr>
                </a:solidFill>
              </a:rPr>
              <a:t>Трошкина Л.А.</a:t>
            </a:r>
          </a:p>
          <a:p>
            <a:pPr algn="r" eaLnBrk="1" fontAlgn="auto" hangingPunct="1">
              <a:spcAft>
                <a:spcPts val="0"/>
              </a:spcAft>
              <a:defRPr/>
            </a:pPr>
            <a:endParaRPr lang="ru-RU" sz="1800" b="1" dirty="0">
              <a:solidFill>
                <a:schemeClr val="tx1">
                  <a:lumMod val="75000"/>
                </a:schemeClr>
              </a:solidFill>
            </a:endParaRPr>
          </a:p>
          <a:p>
            <a:pPr algn="ctr" eaLnBrk="1" fontAlgn="auto" hangingPunct="1">
              <a:spcAft>
                <a:spcPts val="0"/>
              </a:spcAft>
              <a:defRPr/>
            </a:pPr>
            <a:endParaRPr lang="ru-RU" sz="1800" b="1" dirty="0" smtClean="0">
              <a:solidFill>
                <a:schemeClr val="tx1">
                  <a:lumMod val="75000"/>
                </a:schemeClr>
              </a:solidFill>
            </a:endParaRPr>
          </a:p>
          <a:p>
            <a:pPr algn="ctr" eaLnBrk="1" fontAlgn="auto" hangingPunct="1">
              <a:spcAft>
                <a:spcPts val="0"/>
              </a:spcAft>
              <a:defRPr/>
            </a:pPr>
            <a:endParaRPr lang="ru-RU" sz="1800" b="1" dirty="0">
              <a:solidFill>
                <a:schemeClr val="tx1">
                  <a:lumMod val="75000"/>
                </a:schemeClr>
              </a:solidFill>
            </a:endParaRP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1800" b="1" dirty="0" smtClean="0">
                <a:solidFill>
                  <a:schemeClr val="tx1">
                    <a:lumMod val="75000"/>
                  </a:schemeClr>
                </a:solidFill>
              </a:rPr>
              <a:t>2018 г.</a:t>
            </a:r>
            <a:endParaRPr lang="ru-RU" sz="1800" b="1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2514600"/>
          </a:xfrm>
        </p:spPr>
        <p:txBody>
          <a:bodyPr rtlCol="0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182880" indent="0" algn="ctr">
              <a:buNone/>
              <a:defRPr/>
            </a:pPr>
            <a:r>
              <a:rPr lang="ru-RU" sz="4800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Интеллектуальная </a:t>
            </a:r>
            <a:br>
              <a:rPr lang="ru-RU" sz="4800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4800" spc="5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игра «</a:t>
            </a:r>
            <a:r>
              <a:rPr lang="ru-RU" sz="4800" spc="50" dirty="0" err="1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Физбой</a:t>
            </a:r>
            <a:r>
              <a:rPr lang="ru-RU" sz="4800" spc="5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»</a:t>
            </a:r>
            <a:br>
              <a:rPr lang="ru-RU" sz="4800" spc="5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sz="4800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609600" y="5791200"/>
            <a:ext cx="4876800" cy="639762"/>
          </a:xfrm>
        </p:spPr>
        <p:txBody>
          <a:bodyPr/>
          <a:lstStyle/>
          <a:p>
            <a:pPr lvl="0" algn="l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может </a:t>
            </a:r>
            <a:r>
              <a:rPr lang="ru-RU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одно </a:t>
            </a:r>
            <a:r>
              <a:rPr lang="ru-RU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то же время:</a:t>
            </a:r>
          </a:p>
          <a:p>
            <a:pPr algn="l"/>
            <a:r>
              <a:rPr lang="ru-RU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Висеть и </a:t>
            </a:r>
            <a:r>
              <a:rPr lang="ru-RU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стоять, стоять и </a:t>
            </a:r>
            <a:r>
              <a:rPr lang="ru-RU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ходить,</a:t>
            </a:r>
            <a:endParaRPr lang="ru-RU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Ходить и лежать, </a:t>
            </a:r>
            <a:r>
              <a:rPr lang="ru-RU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лежать и </a:t>
            </a:r>
            <a:r>
              <a:rPr lang="ru-RU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врать? </a:t>
            </a:r>
            <a:endParaRPr lang="ru-RU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Две сестрицы </a:t>
            </a:r>
            <a:r>
              <a:rPr lang="ru-RU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 за </a:t>
            </a:r>
            <a:r>
              <a:rPr lang="ru-RU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другом</a:t>
            </a:r>
            <a:endParaRPr lang="ru-RU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Пробегают круг </a:t>
            </a:r>
            <a:r>
              <a:rPr lang="ru-RU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кругом </a:t>
            </a:r>
            <a:r>
              <a:rPr lang="ru-RU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l"/>
            <a:r>
              <a:rPr lang="ru-RU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Коротышка – только раз, </a:t>
            </a:r>
          </a:p>
          <a:p>
            <a:pPr algn="l"/>
            <a:r>
              <a:rPr lang="ru-RU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Та, что </a:t>
            </a:r>
            <a:r>
              <a:rPr lang="ru-RU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выше , </a:t>
            </a:r>
            <a:r>
              <a:rPr lang="ru-RU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каждый час</a:t>
            </a:r>
            <a:r>
              <a:rPr lang="ru-RU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l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тарелке ходит </a:t>
            </a:r>
            <a:r>
              <a:rPr lang="ru-RU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стрелка,</a:t>
            </a:r>
          </a:p>
          <a:p>
            <a:pPr algn="l"/>
            <a:r>
              <a:rPr lang="ru-RU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 стрелка </a:t>
            </a:r>
            <a:r>
              <a:rPr lang="ru-RU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наперед</a:t>
            </a:r>
            <a:endParaRPr lang="ru-RU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Нам погоду узнает. </a:t>
            </a:r>
            <a:endParaRPr lang="ru-RU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3124" name="Picture 4" descr="d007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458200" y="5562600"/>
            <a:ext cx="990600" cy="1447800"/>
          </a:xfrm>
        </p:spPr>
      </p:pic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5257800" y="4419600"/>
            <a:ext cx="3346704" cy="167640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Часы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Стрелки часов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Барометр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228600"/>
            <a:ext cx="6512511" cy="1143000"/>
          </a:xfrm>
        </p:spPr>
        <p:txBody>
          <a:bodyPr rtlCol="0">
            <a:noAutofit/>
          </a:bodyPr>
          <a:lstStyle/>
          <a:p>
            <a:pPr marL="0" indent="0" algn="ctr">
              <a:buNone/>
            </a:pPr>
            <a:r>
              <a:rPr lang="ru-RU" sz="3600" spc="50" dirty="0" smtClean="0">
                <a:ln w="11430"/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Конкурс№</a:t>
            </a:r>
            <a:r>
              <a:rPr lang="ru-RU" sz="3600" spc="50" dirty="0">
                <a:ln w="11430"/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br>
              <a:rPr lang="ru-RU" sz="3600" spc="50" dirty="0">
                <a:ln w="11430"/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spc="50" dirty="0">
                <a:ln w="11430"/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«Физические загадки»</a:t>
            </a:r>
            <a:endParaRPr lang="ru-RU" sz="3600" spc="50" dirty="0">
              <a:ln w="11430"/>
              <a:solidFill>
                <a:sysClr val="windowText" lastClr="0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133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133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0" dur="2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marL="0" indent="0" algn="ctr">
              <a:buNone/>
              <a:defRPr/>
            </a:pPr>
            <a:r>
              <a:rPr lang="ru-RU" sz="3600" spc="50" dirty="0">
                <a:ln w="11430"/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Конкурс№3</a:t>
            </a:r>
            <a:br>
              <a:rPr lang="ru-RU" sz="3600" spc="50" dirty="0">
                <a:ln w="11430"/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spc="50" dirty="0">
                <a:ln w="11430"/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«Физические загадки»</a:t>
            </a:r>
            <a:endParaRPr lang="ru-RU" sz="3600" b="1" u="sng" dirty="0" smtClean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447800"/>
            <a:ext cx="6400800" cy="449580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с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Земли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поднимешь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45720" lvl="0" indent="0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силу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тока изменяют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45720" indent="0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что – то в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нем сдвигают? </a:t>
            </a:r>
          </a:p>
          <a:p>
            <a:pPr marL="45720" indent="0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Книги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читают ,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грамоты не знают. 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lvl="0" indent="0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Был один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Антошка,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посмотрел в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окошко-Там второй Антошка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45720" indent="0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это за окошко?</a:t>
            </a:r>
          </a:p>
          <a:p>
            <a:pPr marL="45720" indent="0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Куда смотрел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Антошка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45720" lvl="0" indent="0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Две сестры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качались, 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правды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добивались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45720" indent="0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когда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добились,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остановились. 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96100" y="1600199"/>
            <a:ext cx="1676400" cy="4341495"/>
          </a:xfrm>
        </p:spPr>
        <p:txBody>
          <a:bodyPr>
            <a:normAutofit fontScale="70000" lnSpcReduction="20000"/>
          </a:bodyPr>
          <a:lstStyle/>
          <a:p>
            <a:pPr marL="45720" indent="0" algn="ctr"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Тень </a:t>
            </a:r>
          </a:p>
          <a:p>
            <a:pPr marL="45720" indent="0" algn="ctr">
              <a:buNone/>
            </a:pPr>
            <a:endParaRPr lang="ru-RU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Реостат </a:t>
            </a:r>
          </a:p>
          <a:p>
            <a:pPr marL="45720" indent="0" algn="ctr">
              <a:buNone/>
            </a:pPr>
            <a:endParaRPr lang="ru-R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Очки</a:t>
            </a:r>
          </a:p>
          <a:p>
            <a:pPr marL="45720" indent="0" algn="ctr">
              <a:buNone/>
            </a:pPr>
            <a:endParaRPr lang="ru-RU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endParaRPr lang="ru-RU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Зеркало </a:t>
            </a:r>
          </a:p>
          <a:p>
            <a:pPr marL="45720" indent="0" algn="ctr">
              <a:buNone/>
            </a:pP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endParaRPr lang="ru-RU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endParaRPr lang="ru-RU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Весы</a:t>
            </a:r>
          </a:p>
          <a:p>
            <a:pPr marL="45720" indent="0">
              <a:buNone/>
            </a:pPr>
            <a:r>
              <a:rPr lang="ru-RU" dirty="0" smtClean="0"/>
              <a:t>  </a:t>
            </a:r>
            <a:endParaRPr lang="ru-RU" dirty="0"/>
          </a:p>
        </p:txBody>
      </p:sp>
      <p:pic>
        <p:nvPicPr>
          <p:cNvPr id="13316" name="Picture 4" descr="PENGUI_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0200" y="5025390"/>
            <a:ext cx="2819400" cy="1832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4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8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1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304800" y="1295400"/>
            <a:ext cx="8610600" cy="1447800"/>
          </a:xfrm>
        </p:spPr>
        <p:txBody>
          <a:bodyPr/>
          <a:lstStyle/>
          <a:p>
            <a:pPr algn="just"/>
            <a:r>
              <a:rPr lang="ru-RU" sz="20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Вместо указанных знаков вопросов необходимо вставить пропущенные буквы и назвать формулы. Каждый правильный ответ приносит команде 1 балл</a:t>
            </a:r>
            <a:r>
              <a:rPr lang="ru-RU" dirty="0"/>
              <a:t>. </a:t>
            </a:r>
          </a:p>
          <a:p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Объект 1"/>
              <p:cNvSpPr>
                <a:spLocks noGrp="1"/>
              </p:cNvSpPr>
              <p:nvPr>
                <p:ph sz="half" idx="2"/>
              </p:nvPr>
            </p:nvSpPr>
            <p:spPr>
              <a:xfrm>
                <a:off x="685800" y="2209800"/>
                <a:ext cx="3346704" cy="4267200"/>
              </a:xfrm>
            </p:spPr>
            <p:txBody>
              <a:bodyPr>
                <a:noAutofit/>
              </a:bodyPr>
              <a:lstStyle/>
              <a:p>
                <a:pPr marL="45720" indent="0">
                  <a:buNone/>
                </a:pPr>
                <a:r>
                  <a:rPr lang="ru-RU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1. </a:t>
                </a:r>
                <a14:m>
                  <m:oMath xmlns:m="http://schemas.openxmlformats.org/officeDocument/2006/math">
                    <m:r>
                      <a:rPr lang="ru-RU" sz="2800" i="1"/>
                      <m:t>𝑝</m:t>
                    </m:r>
                    <m:r>
                      <a:rPr lang="ru-RU" sz="2800" i="1"/>
                      <m:t>=</m:t>
                    </m:r>
                    <m:r>
                      <a:rPr lang="ru-RU" sz="2800"/>
                      <m:t>?</m:t>
                    </m:r>
                    <m:r>
                      <m:rPr>
                        <m:sty m:val="p"/>
                      </m:rPr>
                      <a:rPr lang="ru-RU" sz="2800"/>
                      <m:t>gh</m:t>
                    </m:r>
                  </m:oMath>
                </a14:m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ru-RU" sz="28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" indent="0">
                  <a:buNone/>
                </a:pPr>
                <a14:m>
                  <m:oMath xmlns:m="http://schemas.openxmlformats.org/officeDocument/2006/math">
                    <m:r>
                      <a:rPr lang="ru-RU" sz="2800" b="1" i="1" smtClean="0">
                        <a:latin typeface="Cambria Math"/>
                      </a:rPr>
                      <m:t>𝟐</m:t>
                    </m:r>
                    <m:r>
                      <a:rPr lang="ru-RU" sz="2800" b="1" i="1" smtClean="0">
                        <a:latin typeface="Cambria Math"/>
                      </a:rPr>
                      <m:t>. </m:t>
                    </m:r>
                    <m:r>
                      <a:rPr lang="en-US" sz="2800" i="1"/>
                      <m:t>𝑄</m:t>
                    </m:r>
                    <m:r>
                      <a:rPr lang="ru-RU" sz="2800" i="1"/>
                      <m:t>=</m:t>
                    </m:r>
                    <m:r>
                      <a:rPr lang="en-US" sz="2800" i="1"/>
                      <m:t>𝑐</m:t>
                    </m:r>
                    <m:r>
                      <a:rPr lang="ru-RU" sz="2800" i="1"/>
                      <m:t>?</m:t>
                    </m:r>
                  </m:oMath>
                </a14:m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ru-RU" sz="28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ru-RU" sz="28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:endParaRPr lang="ru-RU" sz="28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" indent="0">
                  <a:buNone/>
                </a:pPr>
                <a14:m>
                  <m:oMath xmlns:m="http://schemas.openxmlformats.org/officeDocument/2006/math">
                    <m:r>
                      <a:rPr lang="ru-RU" sz="2800" b="1" i="1" smtClean="0">
                        <a:latin typeface="Cambria Math"/>
                      </a:rPr>
                      <m:t>𝟑</m:t>
                    </m:r>
                    <m:r>
                      <a:rPr lang="ru-RU" sz="2800" b="1" i="1" smtClean="0">
                        <a:latin typeface="Cambria Math"/>
                      </a:rPr>
                      <m:t>. </m:t>
                    </m:r>
                    <m:r>
                      <a:rPr lang="en-US" sz="2800" i="1"/>
                      <m:t>𝑅</m:t>
                    </m:r>
                    <m:r>
                      <a:rPr lang="ru-RU" sz="2800" i="1"/>
                      <m:t>=?</m:t>
                    </m:r>
                    <m:f>
                      <m:fPr>
                        <m:ctrlPr>
                          <a:rPr lang="ru-RU" sz="2800" i="1"/>
                        </m:ctrlPr>
                      </m:fPr>
                      <m:num>
                        <m:r>
                          <a:rPr lang="en-US" sz="2800" i="1"/>
                          <m:t>𝑙</m:t>
                        </m:r>
                      </m:num>
                      <m:den>
                        <m:r>
                          <a:rPr lang="en-US" sz="2800" i="1"/>
                          <m:t>𝑆</m:t>
                        </m:r>
                      </m:den>
                    </m:f>
                  </m:oMath>
                </a14:m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ru-RU" sz="28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" indent="0">
                  <a:buNone/>
                </a:pPr>
                <a14:m>
                  <m:oMath xmlns:m="http://schemas.openxmlformats.org/officeDocument/2006/math">
                    <m:r>
                      <a:rPr lang="ru-RU" sz="2800" b="1" i="1" smtClean="0">
                        <a:latin typeface="Cambria Math"/>
                      </a:rPr>
                      <m:t>𝟒</m:t>
                    </m:r>
                    <m:r>
                      <a:rPr lang="ru-RU" sz="2800" b="1" i="1" smtClean="0">
                        <a:latin typeface="Cambria Math"/>
                      </a:rPr>
                      <m:t>. </m:t>
                    </m:r>
                    <m:r>
                      <a:rPr lang="en-US" sz="2800" i="1"/>
                      <m:t>𝐼</m:t>
                    </m:r>
                    <m:r>
                      <a:rPr lang="ru-RU" sz="2800" i="1"/>
                      <m:t>=</m:t>
                    </m:r>
                    <m:f>
                      <m:fPr>
                        <m:ctrlPr>
                          <a:rPr lang="ru-RU" sz="2800" i="1"/>
                        </m:ctrlPr>
                      </m:fPr>
                      <m:num>
                        <m:r>
                          <a:rPr lang="ru-RU" sz="2800" i="1"/>
                          <m:t>?</m:t>
                        </m:r>
                      </m:num>
                      <m:den>
                        <m:r>
                          <a:rPr lang="en-US" sz="2800" i="1"/>
                          <m:t>𝑅</m:t>
                        </m:r>
                      </m:den>
                    </m:f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ru-RU" sz="2800" b="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" indent="0">
                  <a:buNone/>
                </a:pPr>
                <a14:m>
                  <m:oMath xmlns:m="http://schemas.openxmlformats.org/officeDocument/2006/math">
                    <m:r>
                      <a:rPr lang="ru-RU" sz="2800" b="1" i="1" smtClean="0">
                        <a:latin typeface="Cambria Math"/>
                      </a:rPr>
                      <m:t>𝟓</m:t>
                    </m:r>
                    <m:r>
                      <a:rPr lang="ru-RU" sz="2800" b="1" i="1" smtClean="0">
                        <a:latin typeface="Cambria Math"/>
                      </a:rPr>
                      <m:t>. </m:t>
                    </m:r>
                    <m:r>
                      <a:rPr lang="en-US" sz="2800" i="1"/>
                      <m:t>𝐴</m:t>
                    </m:r>
                    <m:r>
                      <a:rPr lang="ru-RU" sz="2800" i="1"/>
                      <m:t>=?</m:t>
                    </m:r>
                  </m:oMath>
                </a14:m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 </a:t>
                </a:r>
                <a:endParaRPr lang="ru-RU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" indent="0">
                  <a:buNone/>
                </a:pPr>
                <a:r>
                  <a:rPr lang="ru-RU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6. </a:t>
                </a:r>
                <a14:m>
                  <m:oMath xmlns:m="http://schemas.openxmlformats.org/officeDocument/2006/math">
                    <m:r>
                      <a:rPr lang="en-US" sz="2800" i="1"/>
                      <m:t>𝑄</m:t>
                    </m:r>
                    <m:r>
                      <a:rPr lang="ru-RU" sz="2800" i="1"/>
                      <m:t>= ?</m:t>
                    </m:r>
                  </m:oMath>
                </a14:m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Rt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ru-RU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4450" indent="0" defTabSz="355600">
                  <a:buNone/>
                </a:pPr>
                <a:r>
                  <a:rPr lang="ru-RU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7. </a:t>
                </a:r>
                <a14:m>
                  <m:oMath xmlns:m="http://schemas.openxmlformats.org/officeDocument/2006/math">
                    <m:r>
                      <a:rPr lang="ru-RU" sz="2800" i="1"/>
                      <m:t>?=</m:t>
                    </m:r>
                    <m:f>
                      <m:fPr>
                        <m:ctrlPr>
                          <a:rPr lang="ru-RU" sz="2800" i="1"/>
                        </m:ctrlPr>
                      </m:fPr>
                      <m:num>
                        <m:sSub>
                          <m:sSubPr>
                            <m:ctrlPr>
                              <a:rPr lang="ru-RU" sz="2800" i="1"/>
                            </m:ctrlPr>
                          </m:sSubPr>
                          <m:e>
                            <m:r>
                              <a:rPr lang="en-US" sz="2800" i="1"/>
                              <m:t>𝐴</m:t>
                            </m:r>
                          </m:e>
                          <m:sub>
                            <m:r>
                              <a:rPr lang="ru-RU" sz="2800" i="1"/>
                              <m:t>п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ru-RU" sz="2800" i="1"/>
                            </m:ctrlPr>
                          </m:sSubPr>
                          <m:e>
                            <m:r>
                              <a:rPr lang="en-US" sz="2800" i="1"/>
                              <m:t>𝐴</m:t>
                            </m:r>
                          </m:e>
                          <m:sub>
                            <m:r>
                              <a:rPr lang="ru-RU" sz="2800" i="1"/>
                              <m:t>з</m:t>
                            </m:r>
                          </m:sub>
                        </m:sSub>
                      </m:den>
                    </m:f>
                    <m:r>
                      <a:rPr lang="ru-RU" sz="2800" i="1"/>
                      <m:t>∙100%</m:t>
                    </m:r>
                  </m:oMath>
                </a14:m>
                <a:endParaRPr lang="ru-RU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Объект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85800" y="2209800"/>
                <a:ext cx="3346704" cy="4267200"/>
              </a:xfrm>
              <a:blipFill rotWithShape="1">
                <a:blip r:embed="rId2"/>
                <a:stretch>
                  <a:fillRect l="-2550" t="-1429" b="-7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505200" y="2133600"/>
            <a:ext cx="5410200" cy="5257800"/>
          </a:xfrm>
        </p:spPr>
        <p:txBody>
          <a:bodyPr>
            <a:normAutofit fontScale="40000" lnSpcReduction="20000"/>
          </a:bodyPr>
          <a:lstStyle/>
          <a:p>
            <a:pPr marL="45720" indent="0">
              <a:lnSpc>
                <a:spcPct val="120000"/>
              </a:lnSpc>
              <a:buNone/>
            </a:pPr>
            <a:r>
              <a:rPr lang="ru-RU" sz="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1.Давления </a:t>
            </a:r>
            <a:r>
              <a:rPr lang="ru-RU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жидкостей на дно и стенки </a:t>
            </a:r>
            <a:r>
              <a:rPr lang="ru-RU" sz="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сосуда </a:t>
            </a:r>
            <a:r>
              <a:rPr lang="ru-RU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(ρ)</a:t>
            </a:r>
            <a:endParaRPr lang="ru-RU" sz="5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lnSpc>
                <a:spcPct val="120000"/>
              </a:lnSpc>
              <a:buNone/>
            </a:pPr>
            <a:r>
              <a:rPr lang="ru-RU" sz="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оличество теплоты при нагревании (</a:t>
            </a:r>
            <a:r>
              <a:rPr lang="en-US" sz="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m)</a:t>
            </a:r>
            <a:endParaRPr lang="ru-RU" sz="5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lnSpc>
                <a:spcPct val="120000"/>
              </a:lnSpc>
              <a:buNone/>
            </a:pPr>
            <a:r>
              <a:rPr lang="ru-RU" sz="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Сопротивление проводника</a:t>
            </a:r>
            <a:r>
              <a:rPr lang="en-US" sz="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ρ)</a:t>
            </a:r>
          </a:p>
          <a:p>
            <a:pPr marL="45720" indent="0">
              <a:lnSpc>
                <a:spcPct val="120000"/>
              </a:lnSpc>
              <a:buNone/>
            </a:pPr>
            <a:endParaRPr lang="ru-RU" sz="5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lnSpc>
                <a:spcPct val="120000"/>
              </a:lnSpc>
              <a:buNone/>
            </a:pPr>
            <a:r>
              <a:rPr lang="ru-RU" sz="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Сила тока</a:t>
            </a:r>
            <a:r>
              <a:rPr lang="en-US" sz="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(U)</a:t>
            </a:r>
            <a:endParaRPr lang="ru-RU" sz="5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lnSpc>
                <a:spcPct val="120000"/>
              </a:lnSpc>
              <a:buNone/>
            </a:pPr>
            <a:endParaRPr lang="ru-RU" sz="5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lnSpc>
                <a:spcPct val="120000"/>
              </a:lnSpc>
              <a:buNone/>
            </a:pPr>
            <a:r>
              <a:rPr lang="ru-RU" sz="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Работа тока</a:t>
            </a:r>
            <a:r>
              <a:rPr lang="en-US" sz="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(IU)</a:t>
            </a:r>
            <a:endParaRPr lang="ru-RU" sz="5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lnSpc>
                <a:spcPct val="120000"/>
              </a:lnSpc>
              <a:buNone/>
            </a:pPr>
            <a:r>
              <a:rPr lang="ru-RU" sz="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Закон Джоуля-Ленца</a:t>
            </a:r>
            <a:r>
              <a:rPr lang="en-US" sz="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5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5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lnSpc>
                <a:spcPct val="120000"/>
              </a:lnSpc>
              <a:buNone/>
            </a:pPr>
            <a:endParaRPr lang="ru-RU" sz="5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lnSpc>
                <a:spcPct val="120000"/>
              </a:lnSpc>
              <a:buNone/>
            </a:pPr>
            <a:r>
              <a:rPr lang="ru-RU" sz="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Коэффициент полезного действия КПД.</a:t>
            </a:r>
            <a:r>
              <a:rPr lang="en-US" sz="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(η)</a:t>
            </a:r>
            <a:endParaRPr lang="ru-RU" sz="5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ru-RU" dirty="0"/>
          </a:p>
        </p:txBody>
      </p:sp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152400"/>
            <a:ext cx="6512511" cy="1143000"/>
          </a:xfrm>
        </p:spPr>
        <p:txBody>
          <a:bodyPr rtlCol="0">
            <a:normAutofit fontScale="90000"/>
          </a:bodyPr>
          <a:lstStyle/>
          <a:p>
            <a:pPr marL="0" indent="0" algn="ctr">
              <a:buNone/>
              <a:defRPr/>
            </a:pPr>
            <a:r>
              <a:rPr lang="ru-RU" sz="3600" spc="50" dirty="0">
                <a:ln w="11430"/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</a:t>
            </a:r>
            <a:r>
              <a:rPr lang="ru-RU" sz="3600" spc="50" dirty="0" smtClean="0">
                <a:ln w="11430"/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№4</a:t>
            </a:r>
            <a:r>
              <a:rPr lang="ru-RU" sz="3600" spc="50" dirty="0">
                <a:ln w="11430"/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spc="50" dirty="0">
                <a:ln w="11430"/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spc="50" dirty="0" smtClean="0">
                <a:ln w="11430"/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«Знатоки формул»</a:t>
            </a:r>
            <a:br>
              <a:rPr lang="ru-RU" sz="3600" spc="50" dirty="0" smtClean="0">
                <a:ln w="11430"/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b="1" u="sng" dirty="0" smtClean="0">
              <a:solidFill>
                <a:schemeClr val="tx1">
                  <a:lumMod val="75000"/>
                </a:schemeClr>
              </a:solidFill>
            </a:endParaRPr>
          </a:p>
        </p:txBody>
      </p:sp>
      <p:pic>
        <p:nvPicPr>
          <p:cNvPr id="14340" name="Picture 4" descr="PENGUI_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8300" y="3200400"/>
            <a:ext cx="2438400" cy="1921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5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8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228600"/>
            <a:ext cx="7010400" cy="1143000"/>
          </a:xfrm>
        </p:spPr>
        <p:txBody>
          <a:bodyPr rtlCol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ru-RU" sz="4000" spc="50" dirty="0" smtClean="0">
                <a:ln w="11430"/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 №5 «Кроссворд»</a:t>
            </a:r>
            <a:endParaRPr lang="ru-RU" sz="4000" spc="50" dirty="0" smtClean="0">
              <a:ln w="11430"/>
              <a:solidFill>
                <a:sysClr val="windowText" lastClr="0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758769806"/>
              </p:ext>
            </p:extLst>
          </p:nvPr>
        </p:nvGraphicFramePr>
        <p:xfrm>
          <a:off x="609600" y="2467928"/>
          <a:ext cx="8305800" cy="37856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52900"/>
                <a:gridCol w="4152900"/>
              </a:tblGrid>
              <a:tr h="2565844">
                <a:tc>
                  <a:txBody>
                    <a:bodyPr/>
                    <a:lstStyle/>
                    <a:p>
                      <a:pPr indent="23749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u="sng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</a:t>
                      </a:r>
                      <a:r>
                        <a:rPr lang="ru-RU" sz="2400" u="sng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горизонтали.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</a:t>
                      </a: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электрического тока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342900" lvl="0" indent="-34290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</a:t>
                      </a: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измерения времени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342900" lvl="0" indent="-34290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Физическое </a:t>
                      </a: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явление, 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применяемое </a:t>
                      </a: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парной 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342900" lvl="0" indent="-34290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 </a:t>
                      </a: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энергии.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23749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u="sng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</a:t>
                      </a:r>
                      <a:r>
                        <a:rPr lang="ru-RU" sz="2400" u="sng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вертикали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Элемент двигателя 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342900" lvl="0" indent="-34290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Процесс выделения из </a:t>
                      </a: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воды воздуха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342900" lvl="0" indent="-34290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Предмет, 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хранящий тепло и </a:t>
                      </a: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холод.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 теплопередачи.</a:t>
                      </a:r>
                    </a:p>
                    <a:p>
                      <a:pPr marL="342900" lvl="0" indent="-34290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Способ </a:t>
                      </a: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изменения внутренней 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энергии.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704850" y="990600"/>
            <a:ext cx="734695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Каждый правильный приносит 1 балл .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Вопросы кроссворда</a:t>
            </a:r>
            <a:r>
              <a:rPr kumimoji="0" lang="ru-RU" alt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:</a:t>
            </a:r>
            <a:endParaRPr kumimoji="0" lang="ru-RU" alt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3619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3619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3619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077200" cy="11430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ru-RU" sz="4800" spc="50" dirty="0">
                <a:ln w="11430"/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 №5 «Кроссворд»</a:t>
            </a:r>
            <a:endParaRPr lang="ru-RU" spc="50" dirty="0">
              <a:ln w="11430"/>
              <a:solidFill>
                <a:sysClr val="windowText" lastClr="0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107483565"/>
              </p:ext>
            </p:extLst>
          </p:nvPr>
        </p:nvGraphicFramePr>
        <p:xfrm>
          <a:off x="1905000" y="1219196"/>
          <a:ext cx="5410204" cy="2895604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415156"/>
                <a:gridCol w="416254"/>
                <a:gridCol w="416254"/>
                <a:gridCol w="416254"/>
                <a:gridCol w="416254"/>
                <a:gridCol w="416254"/>
                <a:gridCol w="416254"/>
                <a:gridCol w="416254"/>
                <a:gridCol w="416254"/>
                <a:gridCol w="416254"/>
                <a:gridCol w="416254"/>
                <a:gridCol w="416254"/>
                <a:gridCol w="416254"/>
              </a:tblGrid>
              <a:tr h="257482">
                <a:tc>
                  <a:txBody>
                    <a:bodyPr/>
                    <a:lstStyle/>
                    <a:p>
                      <a:pPr indent="23749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3749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3749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3749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3749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3749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3749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3749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3749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3749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3749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3749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3749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57482">
                <a:tc>
                  <a:txBody>
                    <a:bodyPr/>
                    <a:lstStyle/>
                    <a:p>
                      <a:pPr indent="23749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3749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3749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3749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3749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3749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3749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3749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3749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3749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3749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3749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3749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7482">
                <a:tc>
                  <a:txBody>
                    <a:bodyPr/>
                    <a:lstStyle/>
                    <a:p>
                      <a:pPr indent="23749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3749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3749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3749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3749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3749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3749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3749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3749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3749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3749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3749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3749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7482">
                <a:tc>
                  <a:txBody>
                    <a:bodyPr/>
                    <a:lstStyle/>
                    <a:p>
                      <a:pPr indent="23749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3749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3749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3749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3749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3749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3749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3749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3749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3749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3749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3749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3749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0784">
                <a:tc>
                  <a:txBody>
                    <a:bodyPr/>
                    <a:lstStyle/>
                    <a:p>
                      <a:pPr indent="23749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3749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3749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3749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3749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3749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3749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3749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3749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3749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3749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3749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3749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7482">
                <a:tc>
                  <a:txBody>
                    <a:bodyPr/>
                    <a:lstStyle/>
                    <a:p>
                      <a:pPr indent="23749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3749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3749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3749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3749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3749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3749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3749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3749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3749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3749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3749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3749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7482">
                <a:tc>
                  <a:txBody>
                    <a:bodyPr/>
                    <a:lstStyle/>
                    <a:p>
                      <a:pPr indent="23749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3749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3749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3749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3749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3749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3749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3749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3749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3749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3749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3749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3749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7482">
                <a:tc>
                  <a:txBody>
                    <a:bodyPr/>
                    <a:lstStyle/>
                    <a:p>
                      <a:pPr indent="23749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3749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3749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3749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3749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3749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3749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3749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3749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3749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3749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3749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3749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7482">
                <a:tc>
                  <a:txBody>
                    <a:bodyPr/>
                    <a:lstStyle/>
                    <a:p>
                      <a:pPr indent="23749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3749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3749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3749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3749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3749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3749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3749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3749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3749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3749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3749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3749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7482">
                <a:tc>
                  <a:txBody>
                    <a:bodyPr/>
                    <a:lstStyle/>
                    <a:p>
                      <a:pPr indent="23749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3749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3749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3749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3749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3749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3749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3749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3749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3749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3749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3749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3749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7482">
                <a:tc>
                  <a:txBody>
                    <a:bodyPr/>
                    <a:lstStyle/>
                    <a:p>
                      <a:pPr indent="23749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3749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3749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3749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3749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3749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3749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3749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3749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3749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3749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3749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3749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6659491"/>
              </p:ext>
            </p:extLst>
          </p:nvPr>
        </p:nvGraphicFramePr>
        <p:xfrm>
          <a:off x="1828800" y="4381500"/>
          <a:ext cx="5715000" cy="2453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8356"/>
                <a:gridCol w="2896644"/>
              </a:tblGrid>
              <a:tr h="1947990">
                <a:tc>
                  <a:txBody>
                    <a:bodyPr/>
                    <a:lstStyle/>
                    <a:p>
                      <a:pPr marL="0" indent="161290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u="non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Ответы:</a:t>
                      </a:r>
                    </a:p>
                    <a:p>
                      <a:pPr indent="23749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u="sng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</a:t>
                      </a:r>
                      <a:r>
                        <a:rPr lang="ru-RU" sz="2000" u="sng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горизонтали.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Аккумулятор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Секунда.</a:t>
                      </a:r>
                    </a:p>
                    <a:p>
                      <a:pPr marL="342900" lvl="0" indent="-34290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Испарение.</a:t>
                      </a:r>
                    </a:p>
                    <a:p>
                      <a:pPr marL="342900" lvl="0" indent="-34290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Калория.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23749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177800" indent="-17780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u="sng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7800" indent="-17780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u="sng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</a:t>
                      </a:r>
                      <a:r>
                        <a:rPr lang="ru-RU" sz="2000" u="sng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вертикали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l" hangingPunc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Цилиндр.</a:t>
                      </a:r>
                    </a:p>
                    <a:p>
                      <a:pPr marL="0" lvl="0" indent="0" algn="l" hangingPunc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Кипение.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l" hangingPunc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Термос.</a:t>
                      </a:r>
                    </a:p>
                    <a:p>
                      <a:pPr marL="0" lvl="0" indent="0" algn="l" hangingPunc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879600" algn="l"/>
                        </a:tabLs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Конвекция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0" lvl="0" indent="0" algn="l" hangingPunc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Работа.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-6248400" y="4114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2381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381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322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228600"/>
            <a:ext cx="7010400" cy="1143000"/>
          </a:xfrm>
        </p:spPr>
        <p:txBody>
          <a:bodyPr rtlCol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ru-RU" sz="4000" spc="50" dirty="0" smtClean="0">
                <a:ln w="11430"/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Игра со зрителями</a:t>
            </a:r>
            <a:endParaRPr lang="ru-RU" sz="4000" spc="50" dirty="0" smtClean="0">
              <a:ln w="11430"/>
              <a:solidFill>
                <a:sysClr val="windowText" lastClr="0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304800" y="1143000"/>
            <a:ext cx="8458200" cy="5410200"/>
          </a:xfrm>
        </p:spPr>
        <p:txBody>
          <a:bodyPr>
            <a:normAutofit fontScale="62500" lnSpcReduction="20000"/>
          </a:bodyPr>
          <a:lstStyle/>
          <a:p>
            <a:pPr marL="45720" indent="0" algn="just" hangingPunct="0">
              <a:buNone/>
            </a:pPr>
            <a:r>
              <a:rPr lang="ru-RU" sz="45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 команды  </a:t>
            </a:r>
            <a:r>
              <a:rPr lang="ru-RU" sz="45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разгадывают </a:t>
            </a:r>
            <a:r>
              <a:rPr lang="ru-RU" sz="45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кроссворд, </a:t>
            </a:r>
            <a:r>
              <a:rPr lang="ru-RU" sz="45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игра со зрителями</a:t>
            </a:r>
            <a:r>
              <a:rPr lang="ru-RU" sz="45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Зрителям </a:t>
            </a:r>
            <a:r>
              <a:rPr lang="ru-RU" sz="45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предлагается побыть в </a:t>
            </a:r>
            <a:r>
              <a:rPr lang="ru-RU" sz="45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роли экспериментатора</a:t>
            </a:r>
            <a:r>
              <a:rPr lang="ru-RU" sz="45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т.е. проделать ряд </a:t>
            </a:r>
            <a:r>
              <a:rPr lang="ru-RU" sz="45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опытов.</a:t>
            </a:r>
          </a:p>
          <a:p>
            <a:pPr marL="45720" indent="0" algn="just" hangingPunct="0">
              <a:buNone/>
            </a:pPr>
            <a:endParaRPr lang="ru-RU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 hangingPunct="0">
              <a:buNone/>
            </a:pPr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Опыт № 1.</a:t>
            </a: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Вытащить из </a:t>
            </a: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под бутылки </a:t>
            </a: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листок бумаги, </a:t>
            </a: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чтобы бутылка не </a:t>
            </a: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упала.</a:t>
            </a:r>
            <a:endParaRPr lang="ru-RU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 hangingPunct="0">
              <a:buNone/>
            </a:pPr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Опыт № 2</a:t>
            </a: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Достать денежку </a:t>
            </a: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- под стакана не до него.</a:t>
            </a:r>
            <a:endParaRPr lang="ru-RU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 hangingPunct="0">
              <a:buNone/>
            </a:pPr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Опыт № 3.</a:t>
            </a: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Поднять тарелку</a:t>
            </a: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используя при </a:t>
            </a: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этом только  </a:t>
            </a: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кусок </a:t>
            </a: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мыла.</a:t>
            </a:r>
            <a:endParaRPr lang="ru-RU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 hangingPunct="0">
              <a:buNone/>
            </a:pPr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Опыт № 4</a:t>
            </a: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Имеется горячая </a:t>
            </a: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электроплитка. </a:t>
            </a: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Капнули на </a:t>
            </a: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неё воду. Почему она </a:t>
            </a: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сразу не </a:t>
            </a: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испаряется?</a:t>
            </a:r>
            <a:endParaRPr lang="ru-RU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 hangingPunct="0">
              <a:buNone/>
            </a:pP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правильную </a:t>
            </a: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демонстрацию опыта </a:t>
            </a: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его </a:t>
            </a: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объяснение присуждается </a:t>
            </a: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очко </a:t>
            </a: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команде, </a:t>
            </a: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которую болеют </a:t>
            </a: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зрители.</a:t>
            </a:r>
            <a:endParaRPr lang="ru-RU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0973302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3619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3619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3619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ru-RU" sz="4000" spc="50" dirty="0" smtClean="0">
                <a:ln w="1143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 № </a:t>
            </a:r>
            <a:r>
              <a:rPr lang="ru-RU" sz="4000" spc="50" dirty="0" smtClean="0">
                <a:ln w="1143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4000" spc="50" dirty="0" smtClean="0">
                <a:ln w="1143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spc="50" dirty="0" smtClean="0">
                <a:ln w="1143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spc="50" dirty="0" smtClean="0">
                <a:ln w="1143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«Единицы измерения</a:t>
            </a:r>
            <a:r>
              <a:rPr lang="ru-RU" sz="3600" spc="50" dirty="0" smtClean="0">
                <a:ln w="11430"/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»</a:t>
            </a:r>
            <a:endParaRPr lang="ru-RU" sz="3600" spc="50" dirty="0" smtClean="0">
              <a:ln w="11430"/>
              <a:solidFill>
                <a:sysClr val="windowText" lastClr="0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" name="Текст 1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6248400" cy="5105400"/>
          </a:xfrm>
        </p:spPr>
        <p:txBody>
          <a:bodyPr>
            <a:noAutofit/>
          </a:bodyPr>
          <a:lstStyle/>
          <a:p>
            <a:pPr marL="502920" lvl="0" indent="-457200">
              <a:buClrTx/>
              <a:buAutoNum type="arabicPeriod"/>
            </a:pPr>
            <a:r>
              <a:rPr lang="ru-RU" sz="22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каких единицах  </a:t>
            </a:r>
            <a:r>
              <a:rPr lang="ru-RU" sz="22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измеряется плотность </a:t>
            </a:r>
            <a:r>
              <a:rPr lang="ru-RU" sz="22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вещества?</a:t>
            </a:r>
          </a:p>
          <a:p>
            <a:pPr marL="502920" lvl="0" indent="-457200">
              <a:buClrTx/>
              <a:buAutoNum type="arabicPeriod"/>
            </a:pPr>
            <a:r>
              <a:rPr lang="ru-RU" sz="22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2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каких </a:t>
            </a:r>
            <a:r>
              <a:rPr lang="ru-RU" sz="22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единицах измеряется Сила тяжести?</a:t>
            </a:r>
          </a:p>
          <a:p>
            <a:pPr marL="502920" lvl="0" indent="-457200">
              <a:buClrTx/>
              <a:buAutoNum type="arabicPeriod"/>
            </a:pPr>
            <a:r>
              <a:rPr lang="ru-RU" sz="22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2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каких единицах </a:t>
            </a:r>
            <a:r>
              <a:rPr lang="ru-RU" sz="22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измеряется коэффициент </a:t>
            </a:r>
            <a:r>
              <a:rPr lang="ru-RU" sz="22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полезного </a:t>
            </a:r>
            <a:r>
              <a:rPr lang="ru-RU" sz="22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действия? </a:t>
            </a:r>
          </a:p>
          <a:p>
            <a:pPr marL="502920" lvl="0" indent="-457200">
              <a:buClrTx/>
              <a:buAutoNum type="arabicPeriod"/>
            </a:pPr>
            <a:r>
              <a:rPr lang="ru-RU" sz="22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каких единицах </a:t>
            </a:r>
            <a:r>
              <a:rPr lang="ru-RU" sz="22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измеряется удельная </a:t>
            </a:r>
            <a:r>
              <a:rPr lang="ru-RU" sz="22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теплоемкость? </a:t>
            </a:r>
          </a:p>
          <a:p>
            <a:pPr marL="502920" lvl="0" indent="-457200">
              <a:buClrTx/>
              <a:buAutoNum type="arabicPeriod"/>
            </a:pPr>
            <a:r>
              <a:rPr lang="ru-RU" sz="22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2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каких единицах </a:t>
            </a:r>
            <a:r>
              <a:rPr lang="ru-RU" sz="22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измеряется напряжение</a:t>
            </a:r>
            <a:r>
              <a:rPr lang="ru-RU" sz="22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ru-RU" sz="225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02920" lvl="0" indent="-457200">
              <a:buClrTx/>
              <a:buAutoNum type="arabicPeriod"/>
            </a:pPr>
            <a:r>
              <a:rPr lang="ru-RU" sz="22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2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каких </a:t>
            </a:r>
            <a:r>
              <a:rPr lang="ru-RU" sz="22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единицах измеряется сопротивление? </a:t>
            </a:r>
          </a:p>
          <a:p>
            <a:pPr marL="502920" lvl="0" indent="-457200">
              <a:buClrTx/>
              <a:buAutoNum type="arabicPeriod"/>
            </a:pPr>
            <a:r>
              <a:rPr lang="ru-RU" sz="22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2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каких </a:t>
            </a:r>
            <a:r>
              <a:rPr lang="ru-RU" sz="22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единицах измеряется  </a:t>
            </a:r>
            <a:r>
              <a:rPr lang="ru-RU" sz="22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сила тока? </a:t>
            </a:r>
            <a:endParaRPr lang="ru-RU" sz="225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02920" lvl="0" indent="-457200">
              <a:buClrTx/>
              <a:buAutoNum type="arabicPeriod"/>
            </a:pPr>
            <a:r>
              <a:rPr lang="ru-RU" sz="22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каких  </a:t>
            </a:r>
            <a:r>
              <a:rPr lang="ru-RU" sz="22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единицах измеряется </a:t>
            </a:r>
            <a:r>
              <a:rPr lang="ru-RU" sz="22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работа? </a:t>
            </a:r>
            <a:endParaRPr lang="ru-RU" sz="225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7086600" y="1600200"/>
            <a:ext cx="2057400" cy="4495800"/>
          </a:xfrm>
        </p:spPr>
        <p:txBody>
          <a:bodyPr>
            <a:noAutofit/>
          </a:bodyPr>
          <a:lstStyle/>
          <a:p>
            <a:pPr marL="45720" lvl="0" indent="0"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(</a:t>
            </a:r>
            <a: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кг/м</a:t>
            </a:r>
            <a:r>
              <a:rPr lang="ru-RU" sz="2000" b="1" i="1" baseline="30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" lvl="0" indent="0">
              <a:buNone/>
            </a:pP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lvl="0" indent="0"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" lvl="0" indent="0"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(</a:t>
            </a:r>
            <a: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" lvl="0" indent="0">
              <a:buNone/>
            </a:pP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lvl="0" indent="0"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Дж/кг </a:t>
            </a:r>
            <a:r>
              <a:rPr lang="ru-RU" sz="2000" b="1" i="1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" lvl="0" indent="0">
              <a:buNone/>
            </a:pP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lvl="0" indent="0"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" lvl="0" indent="0"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Ом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" lvl="0" indent="0">
              <a:buNone/>
            </a:pP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lvl="0" indent="0"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lvl="0" indent="0"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Дж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7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8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9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ru-RU" sz="3600" spc="50" dirty="0" smtClean="0">
                <a:ln w="11430"/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Конкурс </a:t>
            </a:r>
            <a:r>
              <a:rPr lang="ru-RU" sz="3600" spc="50" dirty="0" smtClean="0">
                <a:ln w="11430"/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№7</a:t>
            </a:r>
            <a:r>
              <a:rPr lang="ru-RU" sz="3600" spc="50" dirty="0" smtClean="0">
                <a:ln w="11430"/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3600" spc="50" dirty="0" smtClean="0">
                <a:ln w="11430"/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3600" spc="50" dirty="0" smtClean="0">
                <a:ln w="11430"/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«Знатоки физики»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304800" y="1600200"/>
            <a:ext cx="4191000" cy="4495800"/>
          </a:xfrm>
        </p:spPr>
        <p:txBody>
          <a:bodyPr>
            <a:noAutofit/>
          </a:bodyPr>
          <a:lstStyle/>
          <a:p>
            <a:pPr marL="45720" indent="0" algn="just">
              <a:buClrTx/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Почему горящую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нефть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нельзя тушить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водой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45720" indent="0" algn="just">
              <a:buClrTx/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02920" indent="-457200" algn="just">
              <a:buClrTx/>
              <a:buAutoNum type="arabicPeriod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ClrTx/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Почему мокрые пальцы примерзают зимой к металлическим предметам и не примерзают к деревянным?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267200" cy="4495800"/>
          </a:xfrm>
        </p:spPr>
        <p:txBody>
          <a:bodyPr>
            <a:normAutofit/>
          </a:bodyPr>
          <a:lstStyle/>
          <a:p>
            <a:pPr marL="45720" lvl="0" indent="0" algn="just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Нефть 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имеет 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меньшую, 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чем вода 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плотность, 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поэтому будет 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всплывать 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растекаться  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воде, что увеличит 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площадь горения.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Металл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обладая большей, чем 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дерево, 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теплопроводностью, 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отводит от 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тонкой 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пленки воды 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теплоту настолько 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быстро, 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она охлаждается ниже 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температуры плавления 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замерзает.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4029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4029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4029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40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40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40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40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ru-RU" sz="3600" spc="50" dirty="0" smtClean="0">
                <a:ln w="11430"/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Конкурс </a:t>
            </a:r>
            <a:r>
              <a:rPr lang="ru-RU" sz="3600" spc="50" dirty="0" smtClean="0">
                <a:ln w="11430"/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№7</a:t>
            </a:r>
            <a:r>
              <a:rPr lang="ru-RU" sz="3600" spc="50" dirty="0" smtClean="0">
                <a:ln w="11430"/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3600" spc="50" dirty="0" smtClean="0">
                <a:ln w="11430"/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3600" spc="50" dirty="0" smtClean="0">
                <a:ln w="11430"/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«Знатоки физики»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304800" y="1600200"/>
            <a:ext cx="4191000" cy="4800600"/>
          </a:xfrm>
        </p:spPr>
        <p:txBody>
          <a:bodyPr>
            <a:noAutofit/>
          </a:bodyPr>
          <a:lstStyle/>
          <a:p>
            <a:pPr marL="45720" indent="0" algn="just">
              <a:buClrTx/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6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Почему мокрую </a:t>
            </a:r>
            <a:r>
              <a:rPr lang="ru-RU" sz="26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цветную ткань </a:t>
            </a:r>
            <a:r>
              <a:rPr lang="ru-RU" sz="26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нельзя </a:t>
            </a:r>
            <a:r>
              <a:rPr lang="ru-RU" sz="26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длительное </a:t>
            </a:r>
            <a:r>
              <a:rPr lang="ru-RU" sz="26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 оставлять в </a:t>
            </a:r>
            <a:r>
              <a:rPr lang="ru-RU" sz="26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соприкосновении с </a:t>
            </a:r>
            <a:r>
              <a:rPr lang="ru-RU" sz="26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белой? </a:t>
            </a:r>
            <a:endParaRPr lang="ru-RU" sz="26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ClrTx/>
              <a:buNone/>
            </a:pPr>
            <a:r>
              <a:rPr lang="ru-RU" sz="26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6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Почему у </a:t>
            </a:r>
            <a:r>
              <a:rPr lang="ru-RU" sz="26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человека волосы, </a:t>
            </a:r>
            <a:r>
              <a:rPr lang="ru-RU" sz="26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ресницы, </a:t>
            </a:r>
            <a:r>
              <a:rPr lang="ru-RU" sz="26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усы в морозный </a:t>
            </a:r>
            <a:r>
              <a:rPr lang="ru-RU" sz="26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день покрываются </a:t>
            </a:r>
            <a:r>
              <a:rPr lang="ru-RU" sz="26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инеем? </a:t>
            </a:r>
            <a:endParaRPr lang="ru-RU" sz="265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ClrTx/>
              <a:buNone/>
            </a:pPr>
            <a:r>
              <a:rPr lang="ru-RU" sz="26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6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Почему в </a:t>
            </a:r>
            <a:r>
              <a:rPr lang="ru-RU" sz="26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мороз </a:t>
            </a:r>
            <a:r>
              <a:rPr lang="ru-RU" sz="26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снег скрипит </a:t>
            </a:r>
            <a:r>
              <a:rPr lang="ru-RU" sz="26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 ногами? </a:t>
            </a:r>
            <a:endParaRPr lang="ru-RU" sz="265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267200" cy="4495800"/>
          </a:xfrm>
        </p:spPr>
        <p:txBody>
          <a:bodyPr>
            <a:normAutofit/>
          </a:bodyPr>
          <a:lstStyle/>
          <a:p>
            <a:pPr marL="45720" lvl="0" indent="0" algn="just">
              <a:buNone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25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25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Произойдет окрашивание </a:t>
            </a:r>
            <a:r>
              <a:rPr lang="ru-RU" sz="225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белой </a:t>
            </a:r>
            <a:r>
              <a:rPr lang="ru-RU" sz="225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ткани из-за </a:t>
            </a:r>
            <a:r>
              <a:rPr lang="ru-RU" sz="225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диффузии</a:t>
            </a:r>
            <a:r>
              <a:rPr lang="ru-RU" sz="225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" lvl="0" indent="0" algn="just">
              <a:buNone/>
            </a:pPr>
            <a:endParaRPr lang="ru-RU" sz="225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lvl="0" indent="0" algn="just">
              <a:buNone/>
            </a:pPr>
            <a:endParaRPr lang="ru-RU" sz="225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lvl="0" indent="0" algn="just">
              <a:buNone/>
            </a:pPr>
            <a:r>
              <a:rPr lang="ru-RU" sz="225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225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Выдыхаемые пары, соприкасаясь с холодными предметами, конденсируются на них.</a:t>
            </a:r>
          </a:p>
          <a:p>
            <a:pPr marL="45720" lvl="0" indent="0" algn="just">
              <a:buNone/>
            </a:pPr>
            <a:endParaRPr lang="ru-RU" sz="225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lvl="0" indent="0" algn="just">
              <a:buNone/>
            </a:pPr>
            <a:r>
              <a:rPr lang="ru-RU" sz="225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225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Ломаются сотни снежинок-кристалликов.</a:t>
            </a:r>
            <a:endParaRPr lang="ru-RU" sz="225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2782181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4029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4029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4029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40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40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40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40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ru-RU" sz="3600" spc="50" dirty="0" smtClean="0">
                <a:ln w="11430"/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Конкурс </a:t>
            </a:r>
            <a:r>
              <a:rPr lang="ru-RU" sz="3600" spc="50" dirty="0" smtClean="0">
                <a:ln w="11430"/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№7</a:t>
            </a:r>
            <a:r>
              <a:rPr lang="ru-RU" sz="3600" spc="50" dirty="0" smtClean="0">
                <a:ln w="11430"/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3600" spc="50" dirty="0" smtClean="0">
                <a:ln w="11430"/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3600" spc="50" dirty="0" smtClean="0">
                <a:ln w="11430"/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«Знатоки физики»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304800" y="1600200"/>
            <a:ext cx="4191000" cy="4800600"/>
          </a:xfrm>
        </p:spPr>
        <p:txBody>
          <a:bodyPr>
            <a:noAutofit/>
          </a:bodyPr>
          <a:lstStyle/>
          <a:p>
            <a:pPr marL="45720" indent="0" algn="just">
              <a:buClrTx/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6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чем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перевозке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горючих жидкостей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корпусу автоцистерны 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прикрепляют цепь, при движении волочится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земле?</a:t>
            </a:r>
          </a:p>
          <a:p>
            <a:pPr marL="45720" indent="0" algn="just">
              <a:buClrTx/>
              <a:buNone/>
            </a:pPr>
            <a:r>
              <a:rPr lang="ru-RU" sz="265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26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чего во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всех электроприборах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желательно ставить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предохранители? </a:t>
            </a:r>
            <a:endParaRPr lang="ru-RU" sz="265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267200" cy="4876800"/>
          </a:xfrm>
        </p:spPr>
        <p:txBody>
          <a:bodyPr>
            <a:noAutofit/>
          </a:bodyPr>
          <a:lstStyle/>
          <a:p>
            <a:pPr marL="45720" lvl="0" indent="0" algn="just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sz="215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перевозке в </a:t>
            </a:r>
            <a:r>
              <a:rPr lang="ru-RU" sz="215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автоцистернах горючие жидкости взбалтываются </a:t>
            </a:r>
            <a:r>
              <a:rPr lang="ru-RU" sz="215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электризуются</a:t>
            </a:r>
            <a:r>
              <a:rPr lang="ru-RU" sz="215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Чтобы  </a:t>
            </a:r>
            <a:r>
              <a:rPr lang="ru-RU" sz="215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избежать появления </a:t>
            </a:r>
            <a:r>
              <a:rPr lang="ru-RU" sz="215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искр и  </a:t>
            </a:r>
            <a:r>
              <a:rPr lang="ru-RU" sz="215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пожара, </a:t>
            </a:r>
            <a:r>
              <a:rPr lang="ru-RU" sz="215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используют цепь, </a:t>
            </a:r>
            <a:r>
              <a:rPr lang="ru-RU" sz="215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которая </a:t>
            </a:r>
            <a:r>
              <a:rPr lang="ru-RU" sz="215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отводит заряды </a:t>
            </a:r>
            <a:r>
              <a:rPr lang="ru-RU" sz="215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землю</a:t>
            </a:r>
            <a:r>
              <a:rPr lang="ru-RU" sz="215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" lvl="0" indent="0" algn="just">
              <a:buNone/>
            </a:pPr>
            <a:r>
              <a:rPr lang="ru-RU" sz="215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ru-RU" sz="21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Проще</a:t>
            </a:r>
            <a:r>
              <a:rPr lang="ru-RU" sz="215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5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заменить предохранитель, </a:t>
            </a:r>
            <a:r>
              <a:rPr lang="ru-RU" sz="215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сгоревший при </a:t>
            </a:r>
            <a:r>
              <a:rPr lang="ru-RU" sz="215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превышении силы </a:t>
            </a:r>
            <a:r>
              <a:rPr lang="ru-RU" sz="215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тока относительно </a:t>
            </a:r>
            <a:r>
              <a:rPr lang="ru-RU" sz="215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допустимой, </a:t>
            </a:r>
            <a:r>
              <a:rPr lang="ru-RU" sz="215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чем важную </a:t>
            </a:r>
            <a:r>
              <a:rPr lang="ru-RU" sz="215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деталь. </a:t>
            </a:r>
            <a:r>
              <a:rPr lang="ru-RU" sz="215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15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горая предохранитель размыкает электрическую </a:t>
            </a:r>
            <a:r>
              <a:rPr lang="ru-RU" sz="215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цепь.</a:t>
            </a:r>
            <a:endParaRPr lang="ru-RU" sz="215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0199792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4029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4029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4029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40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40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40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40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457200"/>
            <a:ext cx="6512511" cy="1143000"/>
          </a:xfrm>
        </p:spPr>
        <p:txBody>
          <a:bodyPr rtlCol="0"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ru-RU" sz="4000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Эпиграф</a:t>
            </a:r>
            <a:r>
              <a:rPr lang="ru-RU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:</a:t>
            </a:r>
            <a:r>
              <a:rPr lang="ru-RU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762000" y="1600200"/>
            <a:ext cx="7772400" cy="4191000"/>
          </a:xfrm>
        </p:spPr>
        <p:txBody>
          <a:bodyPr rtlCol="0">
            <a:normAutofit fontScale="70000" lnSpcReduction="20000"/>
          </a:bodyPr>
          <a:lstStyle/>
          <a:p>
            <a:pPr marL="45720" indent="0" algn="just">
              <a:buNone/>
            </a:pPr>
            <a:r>
              <a:rPr lang="ru-RU" b="1" dirty="0" smtClean="0">
                <a:solidFill>
                  <a:schemeClr val="tx1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1">
                    <a:lumMod val="75000"/>
                  </a:schemeClr>
                </a:solidFill>
              </a:rPr>
            </a:br>
            <a:r>
              <a:rPr lang="ru-RU" sz="4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 </a:t>
            </a:r>
            <a:r>
              <a:rPr lang="ru-RU" sz="4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никогда не сумеете решить возникшую проблему,</a:t>
            </a:r>
          </a:p>
          <a:p>
            <a:pPr marL="45720" indent="0" algn="just">
              <a:buNone/>
            </a:pPr>
            <a:r>
              <a:rPr lang="ru-RU" sz="4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сохраните то же мышление и тот же подход,</a:t>
            </a:r>
          </a:p>
          <a:p>
            <a:pPr marL="45720" indent="0" algn="just">
              <a:buNone/>
            </a:pPr>
            <a:r>
              <a:rPr lang="ru-RU" sz="4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который привел вас к этой проблеме.</a:t>
            </a:r>
            <a:r>
              <a:rPr lang="ru-RU" sz="4600" b="1" i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r">
              <a:buNone/>
            </a:pPr>
            <a:endParaRPr lang="ru-RU" sz="4600" b="1" i="1" cap="al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r">
              <a:buNone/>
            </a:pPr>
            <a:r>
              <a:rPr lang="ru-RU" sz="4600" b="1" i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АЛЬБЕРТ </a:t>
            </a:r>
            <a:r>
              <a:rPr lang="ru-RU" sz="4600" b="1" i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ЭЙНШТЕЙН</a:t>
            </a:r>
            <a:endParaRPr lang="ru-RU" sz="46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304800"/>
            <a:ext cx="6512511" cy="1143000"/>
          </a:xfrm>
        </p:spPr>
        <p:txBody>
          <a:bodyPr rtlCol="0"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ru-RU" sz="4000" spc="50" dirty="0" smtClean="0">
                <a:ln w="11430"/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Конкурс </a:t>
            </a:r>
            <a:r>
              <a:rPr lang="ru-RU" sz="4000" spc="50" dirty="0" smtClean="0">
                <a:ln w="11430"/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№8</a:t>
            </a:r>
            <a:r>
              <a:rPr lang="ru-RU" sz="4000" spc="50" dirty="0" smtClean="0">
                <a:ln w="11430"/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4000" spc="50" dirty="0" smtClean="0">
                <a:ln w="11430"/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4000" spc="50" dirty="0" smtClean="0">
                <a:ln w="11430"/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«Обгоним на </a:t>
            </a:r>
            <a:r>
              <a:rPr lang="ru-RU" sz="4000" spc="50" dirty="0" smtClean="0">
                <a:ln w="11430"/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задачах!» </a:t>
            </a:r>
            <a:r>
              <a:rPr lang="ru-RU" sz="40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40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3100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(10 б)</a:t>
            </a:r>
          </a:p>
        </p:txBody>
      </p:sp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533400" y="2057400"/>
            <a:ext cx="8382000" cy="4572000"/>
          </a:xfrm>
        </p:spPr>
        <p:txBody>
          <a:bodyPr>
            <a:normAutofit/>
          </a:bodyPr>
          <a:lstStyle/>
          <a:p>
            <a:pPr marL="502920" lvl="0" indent="-457200" algn="just">
              <a:buClrTx/>
              <a:buAutoNum type="arabicPeriod"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Какую энергию нужно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затратить,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чтобы расплавить кусок льда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массой 5 кг,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взятый при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температуре – 10</a:t>
            </a:r>
            <a:r>
              <a:rPr lang="ru-RU" sz="2800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502920" indent="-457200" algn="just">
              <a:buClrTx/>
              <a:buFont typeface="Georgia" pitchFamily="18" charset="0"/>
              <a:buAutoNum type="arabicPeriod"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Два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проводника сопротивлением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Ом и 30 Ом соединены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последовательно.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Напряжение на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концах первого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проводника 12 В.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сопротивление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цепи,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силу тока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цепи,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напряжение на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втором проводнике и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полное напряжение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02920" lvl="0" indent="-457200" algn="just">
              <a:buAutoNum type="arabicPeriod"/>
            </a:pPr>
            <a:endParaRPr lang="ru-RU" dirty="0"/>
          </a:p>
          <a:p>
            <a:pPr marL="45720" indent="0" algn="just">
              <a:buNone/>
            </a:pP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464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4643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4643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46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46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46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46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304800"/>
            <a:ext cx="6512511" cy="1143000"/>
          </a:xfrm>
        </p:spPr>
        <p:txBody>
          <a:bodyPr rtlCol="0"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ru-RU" sz="4000" spc="50" dirty="0" smtClean="0">
                <a:ln w="11430"/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Конкурс </a:t>
            </a:r>
            <a:r>
              <a:rPr lang="ru-RU" sz="4000" spc="50" dirty="0" smtClean="0">
                <a:ln w="11430"/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№8</a:t>
            </a:r>
            <a:r>
              <a:rPr lang="ru-RU" sz="4000" spc="50" dirty="0" smtClean="0">
                <a:ln w="11430"/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4000" spc="50" dirty="0" smtClean="0">
                <a:ln w="11430"/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4000" spc="50" dirty="0" smtClean="0">
                <a:ln w="11430"/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«Обгоним на </a:t>
            </a:r>
            <a:r>
              <a:rPr lang="ru-RU" sz="4000" spc="50" dirty="0" smtClean="0">
                <a:ln w="11430"/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задачах!» </a:t>
            </a:r>
            <a:r>
              <a:rPr lang="ru-RU" sz="40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40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3100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</a:t>
            </a:r>
            <a:r>
              <a:rPr lang="ru-RU" sz="3100" spc="5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</a:t>
            </a:r>
            <a:r>
              <a:rPr lang="ru-RU" sz="3100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100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б)</a:t>
            </a:r>
          </a:p>
        </p:txBody>
      </p:sp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533400" y="2057400"/>
            <a:ext cx="8382000" cy="4572000"/>
          </a:xfrm>
        </p:spPr>
        <p:txBody>
          <a:bodyPr>
            <a:normAutofit/>
          </a:bodyPr>
          <a:lstStyle/>
          <a:p>
            <a:pPr marL="45720" lvl="0" indent="0" algn="just">
              <a:buNone/>
            </a:pPr>
            <a:r>
              <a:rPr lang="ru-RU" dirty="0" smtClean="0"/>
              <a:t>1. </a:t>
            </a:r>
            <a:endParaRPr lang="ru-RU" dirty="0"/>
          </a:p>
          <a:p>
            <a:pPr marL="45720" indent="0" algn="just">
              <a:buNone/>
            </a:pP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7344630"/>
              </p:ext>
            </p:extLst>
          </p:nvPr>
        </p:nvGraphicFramePr>
        <p:xfrm>
          <a:off x="990600" y="2133600"/>
          <a:ext cx="7772400" cy="4419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88502"/>
                <a:gridCol w="5783898"/>
              </a:tblGrid>
              <a:tr h="26517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7220" algn="l"/>
                        </a:tabLs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Дано:   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7220" algn="l"/>
                        </a:tabLs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= 5 кг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7220" algn="l"/>
                        </a:tabLs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ru-RU" sz="2000" baseline="-25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  – 10</a:t>
                      </a:r>
                      <a:r>
                        <a:rPr lang="ru-RU" sz="2000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</a:t>
                      </a: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7220" algn="l"/>
                        </a:tabLs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ru-RU" sz="2000" baseline="-25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</a:t>
                      </a: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= 0</a:t>
                      </a:r>
                      <a:r>
                        <a:rPr lang="ru-RU" sz="2000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</a:t>
                      </a: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7220" algn="l"/>
                        </a:tabLs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= Дж/кг </a:t>
                      </a:r>
                      <a:r>
                        <a:rPr lang="ru-RU" sz="2000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7220" algn="l"/>
                        </a:tabLs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λ = 3,4•10</a:t>
                      </a:r>
                      <a:r>
                        <a:rPr lang="ru-RU" sz="2000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7220" algn="l"/>
                        </a:tabLs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Решение: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7220" algn="l"/>
                        </a:tabLs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Нагревание от  – 10</a:t>
                      </a:r>
                      <a:r>
                        <a:rPr lang="ru-RU" sz="200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до 0</a:t>
                      </a:r>
                      <a:r>
                        <a:rPr lang="ru-RU" sz="200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7220" algn="l"/>
                        </a:tabLs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lang="ru-RU" sz="200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= 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cm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ru-RU" sz="200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ru-RU" sz="200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7220" algn="l"/>
                        </a:tabLs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lang="ru-RU" sz="200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= 2100 </a:t>
                      </a:r>
                      <a:r>
                        <a:rPr lang="ru-RU" sz="200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• 5 кг • (0</a:t>
                      </a:r>
                      <a:r>
                        <a:rPr lang="ru-RU" sz="200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– (–10</a:t>
                      </a:r>
                      <a:r>
                        <a:rPr lang="ru-RU" sz="200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С)) = 105000 Дж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7220" algn="l"/>
                        </a:tabLs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льда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7220" algn="l"/>
                        </a:tabLs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lang="ru-RU" sz="200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= λ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7220" algn="l"/>
                        </a:tabLs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lang="ru-RU" sz="200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 3,4•10</a:t>
                      </a:r>
                      <a:r>
                        <a:rPr lang="ru-RU" sz="200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• 5 кг = 1700000 Дж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7220" algn="l"/>
                        </a:tabLs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= 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lang="ru-RU" sz="200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+ 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lang="ru-RU" sz="200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7220" algn="l"/>
                        </a:tabLs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= 105000 Дж + Дж = 1805000 Дж = кДж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7220" algn="l"/>
                        </a:tabLs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Ответ: 1805 кДж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767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7220" algn="l"/>
                        </a:tabLs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?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4004607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464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4643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4643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46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46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46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46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304800"/>
            <a:ext cx="6512511" cy="1143000"/>
          </a:xfrm>
        </p:spPr>
        <p:txBody>
          <a:bodyPr rtlCol="0"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ru-RU" sz="4000" spc="50" dirty="0" smtClean="0">
                <a:ln w="11430"/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Конкурс </a:t>
            </a:r>
            <a:r>
              <a:rPr lang="ru-RU" sz="4000" spc="50" dirty="0" smtClean="0">
                <a:ln w="11430"/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№8</a:t>
            </a:r>
            <a:r>
              <a:rPr lang="ru-RU" sz="4000" spc="50" dirty="0" smtClean="0">
                <a:ln w="11430"/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4000" spc="50" dirty="0" smtClean="0">
                <a:ln w="11430"/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4000" spc="50" dirty="0" smtClean="0">
                <a:ln w="11430"/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«Обгоним на </a:t>
            </a:r>
            <a:r>
              <a:rPr lang="ru-RU" sz="4000" spc="50" dirty="0" smtClean="0">
                <a:ln w="11430"/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задачах!» </a:t>
            </a:r>
            <a:r>
              <a:rPr lang="ru-RU" sz="40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40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3100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(5 </a:t>
            </a:r>
            <a:r>
              <a:rPr lang="ru-RU" sz="3100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б)</a:t>
            </a:r>
          </a:p>
        </p:txBody>
      </p:sp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533400" y="2057400"/>
            <a:ext cx="8382000" cy="4572000"/>
          </a:xfrm>
        </p:spPr>
        <p:txBody>
          <a:bodyPr>
            <a:normAutofit/>
          </a:bodyPr>
          <a:lstStyle/>
          <a:p>
            <a:pPr marL="45720" lvl="0" indent="0" algn="just">
              <a:buNone/>
            </a:pPr>
            <a:r>
              <a:rPr lang="ru-RU" dirty="0"/>
              <a:t>2</a:t>
            </a:r>
            <a:r>
              <a:rPr lang="ru-RU" dirty="0" smtClean="0"/>
              <a:t>.  </a:t>
            </a:r>
            <a:endParaRPr lang="ru-RU" dirty="0"/>
          </a:p>
          <a:p>
            <a:pPr marL="45720" indent="0" algn="just">
              <a:buNone/>
            </a:pP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Таблица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17018043"/>
                  </p:ext>
                </p:extLst>
              </p:nvPr>
            </p:nvGraphicFramePr>
            <p:xfrm>
              <a:off x="1295400" y="1981200"/>
              <a:ext cx="6934200" cy="449580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774057"/>
                    <a:gridCol w="5160143"/>
                  </a:tblGrid>
                  <a:tr h="2522026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  <a:tabLst>
                              <a:tab pos="617220" algn="l"/>
                            </a:tabLst>
                          </a:pPr>
                          <a:r>
                            <a:rPr lang="ru-RU" sz="22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:    </a:t>
                          </a:r>
                        </a:p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  <a:tabLst>
                              <a:tab pos="617220" algn="l"/>
                            </a:tabLst>
                          </a:pPr>
                          <a:r>
                            <a:rPr lang="en-US" sz="22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</a:t>
                          </a:r>
                          <a:r>
                            <a:rPr lang="ru-RU" sz="2200" baseline="-250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r>
                            <a:rPr lang="ru-RU" sz="22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= 20 Ом</a:t>
                          </a:r>
                        </a:p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  <a:tabLst>
                              <a:tab pos="617220" algn="l"/>
                            </a:tabLst>
                          </a:pPr>
                          <a:r>
                            <a:rPr lang="en-US" sz="22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</a:t>
                          </a:r>
                          <a:r>
                            <a:rPr lang="ru-RU" sz="2200" baseline="-250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ru-RU" sz="22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= 30 Ом</a:t>
                          </a:r>
                        </a:p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  <a:tabLst>
                              <a:tab pos="617220" algn="l"/>
                            </a:tabLst>
                          </a:pPr>
                          <a:r>
                            <a:rPr lang="en-US" sz="22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U</a:t>
                          </a:r>
                          <a:r>
                            <a:rPr lang="ru-RU" sz="2200" baseline="-250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 </a:t>
                          </a:r>
                          <a:r>
                            <a:rPr lang="ru-RU" sz="22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= 12 В</a:t>
                          </a:r>
                          <a:endParaRPr lang="ru-RU" sz="2200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 rowSpan="2"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  <a:tabLst>
                              <a:tab pos="617220" algn="l"/>
                            </a:tabLst>
                          </a:pPr>
                          <a:r>
                            <a:rPr lang="ru-RU" sz="22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Решение:</a:t>
                          </a:r>
                        </a:p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  <a:tabLst>
                              <a:tab pos="617220" algn="l"/>
                            </a:tabLst>
                          </a:pP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US" sz="2200">
                                  <a:effectLst/>
                                </a:rPr>
                                <m:t>I</m:t>
                              </m:r>
                              <m:r>
                                <a:rPr lang="ru-RU" sz="2200">
                                  <a:effectLst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ru-RU" sz="2200">
                                      <a:effectLst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ru-RU" sz="2200">
                                          <a:effectLst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2200">
                                          <a:effectLst/>
                                        </a:rPr>
                                        <m:t>U</m:t>
                                      </m:r>
                                    </m:e>
                                    <m:sub>
                                      <m:r>
                                        <a:rPr lang="ru-RU" sz="2200">
                                          <a:effectLst/>
                                        </a:rPr>
                                        <m:t>1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ru-RU" sz="2200">
                                          <a:effectLst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2200">
                                          <a:effectLst/>
                                        </a:rPr>
                                        <m:t>R</m:t>
                                      </m:r>
                                    </m:e>
                                    <m:sub>
                                      <m:r>
                                        <a:rPr lang="ru-RU" sz="2200">
                                          <a:effectLst/>
                                        </a:rPr>
                                        <m:t>1</m:t>
                                      </m:r>
                                    </m:sub>
                                  </m:sSub>
                                </m:den>
                              </m:f>
                            </m:oMath>
                          </a14:m>
                          <a:r>
                            <a:rPr lang="ru-RU" sz="22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      </a:t>
                          </a:r>
                          <a14:m>
                            <m:oMath xmlns:m="http://schemas.openxmlformats.org/officeDocument/2006/math">
                              <m:r>
                                <a:rPr lang="en-US" sz="2200">
                                  <a:effectLst/>
                                </a:rPr>
                                <m:t>𝐼</m:t>
                              </m:r>
                              <m:r>
                                <a:rPr lang="ru-RU" sz="2200">
                                  <a:effectLst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ru-RU" sz="2200">
                                      <a:effectLst/>
                                    </a:rPr>
                                  </m:ctrlPr>
                                </m:fPr>
                                <m:num>
                                  <m:r>
                                    <a:rPr lang="ru-RU" sz="2200">
                                      <a:effectLst/>
                                    </a:rPr>
                                    <m:t>12 В</m:t>
                                  </m:r>
                                </m:num>
                                <m:den>
                                  <m:r>
                                    <a:rPr lang="ru-RU" sz="2200">
                                      <a:effectLst/>
                                    </a:rPr>
                                    <m:t>20 Ом</m:t>
                                  </m:r>
                                </m:den>
                              </m:f>
                              <m:r>
                                <a:rPr lang="ru-RU" sz="2200">
                                  <a:effectLst/>
                                </a:rPr>
                                <m:t>=0,6 А</m:t>
                              </m:r>
                            </m:oMath>
                          </a14:m>
                          <a:endParaRPr lang="ru-RU" sz="2200" dirty="0"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  <a:tabLst>
                              <a:tab pos="617220" algn="l"/>
                            </a:tabLst>
                          </a:pPr>
                          <a:r>
                            <a:rPr lang="en-US" sz="22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U</a:t>
                          </a:r>
                          <a:r>
                            <a:rPr lang="ru-RU" sz="2200" baseline="-250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ru-RU" sz="22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= </a:t>
                          </a:r>
                          <a:r>
                            <a:rPr lang="en-US" sz="22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IR</a:t>
                          </a:r>
                          <a:r>
                            <a:rPr lang="ru-RU" sz="2200" baseline="-250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   </a:t>
                          </a:r>
                          <a:r>
                            <a:rPr lang="ru-RU" sz="22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</a:t>
                          </a:r>
                          <a:r>
                            <a:rPr lang="en-US" sz="22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U</a:t>
                          </a:r>
                          <a:r>
                            <a:rPr lang="ru-RU" sz="2200" baseline="-250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ru-RU" sz="22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= 0.6 </a:t>
                          </a:r>
                          <a:r>
                            <a:rPr lang="en-US" sz="22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</a:t>
                          </a:r>
                          <a:r>
                            <a:rPr lang="ru-RU" sz="22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• 30 Ом = 18 В</a:t>
                          </a:r>
                        </a:p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  <a:tabLst>
                              <a:tab pos="617220" algn="l"/>
                            </a:tabLst>
                          </a:pPr>
                          <a:r>
                            <a:rPr lang="en-US" sz="22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U</a:t>
                          </a:r>
                          <a:r>
                            <a:rPr lang="ru-RU" sz="22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= </a:t>
                          </a:r>
                          <a:r>
                            <a:rPr lang="en-US" sz="22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U</a:t>
                          </a:r>
                          <a:r>
                            <a:rPr lang="ru-RU" sz="2200" baseline="-250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r>
                            <a:rPr lang="ru-RU" sz="22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+ </a:t>
                          </a:r>
                          <a:r>
                            <a:rPr lang="en-US" sz="22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U</a:t>
                          </a:r>
                          <a:r>
                            <a:rPr lang="ru-RU" sz="2200" baseline="-250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 </a:t>
                          </a:r>
                          <a:r>
                            <a:rPr lang="ru-RU" sz="22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 </a:t>
                          </a:r>
                          <a:r>
                            <a:rPr lang="en-US" sz="22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U</a:t>
                          </a:r>
                          <a:r>
                            <a:rPr lang="ru-RU" sz="22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= 12 В + 18 В = 30 В</a:t>
                          </a:r>
                        </a:p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  <a:tabLst>
                              <a:tab pos="617220" algn="l"/>
                            </a:tabLst>
                          </a:pPr>
                          <a14:m>
                            <m:oMath xmlns:m="http://schemas.openxmlformats.org/officeDocument/2006/math">
                              <m:r>
                                <a:rPr lang="ru-RU" sz="2200">
                                  <a:effectLst/>
                                </a:rPr>
                                <m:t>𝑅</m:t>
                              </m:r>
                              <m:r>
                                <a:rPr lang="ru-RU" sz="2200">
                                  <a:effectLst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ru-RU" sz="2200">
                                      <a:effectLst/>
                                    </a:rPr>
                                  </m:ctrlPr>
                                </m:fPr>
                                <m:num>
                                  <m:r>
                                    <a:rPr lang="ru-RU" sz="2200">
                                      <a:effectLst/>
                                    </a:rPr>
                                    <m:t>𝑈</m:t>
                                  </m:r>
                                </m:num>
                                <m:den>
                                  <m:r>
                                    <a:rPr lang="ru-RU" sz="2200">
                                      <a:effectLst/>
                                    </a:rPr>
                                    <m:t>𝐼</m:t>
                                  </m:r>
                                </m:den>
                              </m:f>
                            </m:oMath>
                          </a14:m>
                          <a:r>
                            <a:rPr lang="ru-RU" sz="22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</a:t>
                          </a:r>
                          <a:r>
                            <a:rPr lang="en-US" sz="22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 </a:t>
                          </a:r>
                          <a14:m>
                            <m:oMath xmlns:m="http://schemas.openxmlformats.org/officeDocument/2006/math">
                              <m:r>
                                <a:rPr lang="ru-RU" sz="2200">
                                  <a:effectLst/>
                                </a:rPr>
                                <m:t>𝑅</m:t>
                              </m:r>
                              <m:r>
                                <a:rPr lang="ru-RU" sz="2200">
                                  <a:effectLst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ru-RU" sz="2200">
                                      <a:effectLst/>
                                    </a:rPr>
                                  </m:ctrlPr>
                                </m:fPr>
                                <m:num>
                                  <m:r>
                                    <a:rPr lang="ru-RU" sz="2200">
                                      <a:effectLst/>
                                    </a:rPr>
                                    <m:t>30 В </m:t>
                                  </m:r>
                                </m:num>
                                <m:den>
                                  <m:r>
                                    <a:rPr lang="ru-RU" sz="2200">
                                      <a:effectLst/>
                                    </a:rPr>
                                    <m:t>0,6 А</m:t>
                                  </m:r>
                                </m:den>
                              </m:f>
                              <m:r>
                                <a:rPr lang="ru-RU" sz="2200">
                                  <a:effectLst/>
                                </a:rPr>
                                <m:t>=50 Ом</m:t>
                              </m:r>
                            </m:oMath>
                          </a14:m>
                          <a:r>
                            <a:rPr lang="ru-RU" sz="22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</a:t>
                          </a:r>
                          <a:r>
                            <a:rPr lang="en-US" sz="22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 </a:t>
                          </a:r>
                          <a:endParaRPr lang="ru-RU" sz="2200" dirty="0"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  <a:tabLst>
                              <a:tab pos="617220" algn="l"/>
                            </a:tabLst>
                          </a:pPr>
                          <a:r>
                            <a:rPr lang="ru-RU" sz="22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Ответ: </a:t>
                          </a:r>
                          <a14:m>
                            <m:oMath xmlns:m="http://schemas.openxmlformats.org/officeDocument/2006/math">
                              <m:r>
                                <a:rPr lang="ru-RU" sz="2200">
                                  <a:effectLst/>
                                </a:rPr>
                                <m:t>50 Ом</m:t>
                              </m:r>
                            </m:oMath>
                          </a14:m>
                          <a:r>
                            <a:rPr lang="ru-RU" sz="22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; 18 В; 0,6 А; 30 В</a:t>
                          </a:r>
                          <a:endParaRPr lang="ru-RU" sz="2200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1973774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  <a:tabLst>
                              <a:tab pos="617220" algn="l"/>
                            </a:tabLst>
                          </a:pPr>
                          <a:r>
                            <a:rPr lang="en-US" sz="22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 -? U</a:t>
                          </a:r>
                          <a:r>
                            <a:rPr lang="en-US" sz="2200" baseline="-250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en-US" sz="22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-? I-? U - ?</a:t>
                          </a:r>
                          <a:endParaRPr lang="ru-RU" sz="2200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4" name="Таблица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17018043"/>
                  </p:ext>
                </p:extLst>
              </p:nvPr>
            </p:nvGraphicFramePr>
            <p:xfrm>
              <a:off x="1295400" y="1981200"/>
              <a:ext cx="6934200" cy="449580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774057"/>
                    <a:gridCol w="5160143"/>
                  </a:tblGrid>
                  <a:tr h="2522026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  <a:tabLst>
                              <a:tab pos="617220" algn="l"/>
                            </a:tabLst>
                          </a:pPr>
                          <a:r>
                            <a:rPr lang="ru-RU" sz="22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:    </a:t>
                          </a:r>
                        </a:p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  <a:tabLst>
                              <a:tab pos="617220" algn="l"/>
                            </a:tabLst>
                          </a:pPr>
                          <a:r>
                            <a:rPr lang="en-US" sz="22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</a:t>
                          </a:r>
                          <a:r>
                            <a:rPr lang="ru-RU" sz="2200" baseline="-250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r>
                            <a:rPr lang="ru-RU" sz="22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= 20 Ом</a:t>
                          </a:r>
                        </a:p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  <a:tabLst>
                              <a:tab pos="617220" algn="l"/>
                            </a:tabLst>
                          </a:pPr>
                          <a:r>
                            <a:rPr lang="en-US" sz="22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</a:t>
                          </a:r>
                          <a:r>
                            <a:rPr lang="ru-RU" sz="2200" baseline="-250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ru-RU" sz="22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= 30 Ом</a:t>
                          </a:r>
                        </a:p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  <a:tabLst>
                              <a:tab pos="617220" algn="l"/>
                            </a:tabLst>
                          </a:pPr>
                          <a:r>
                            <a:rPr lang="en-US" sz="22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U</a:t>
                          </a:r>
                          <a:r>
                            <a:rPr lang="ru-RU" sz="2200" baseline="-250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 </a:t>
                          </a:r>
                          <a:r>
                            <a:rPr lang="ru-RU" sz="22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= 12 В</a:t>
                          </a:r>
                          <a:endParaRPr lang="ru-RU" sz="2200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 rowSpan="2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34515" t="-1355"/>
                          </a:stretch>
                        </a:blipFill>
                      </a:tcPr>
                    </a:tc>
                  </a:tr>
                  <a:tr h="1973774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  <a:tabLst>
                              <a:tab pos="617220" algn="l"/>
                            </a:tabLst>
                          </a:pPr>
                          <a:r>
                            <a:rPr lang="en-US" sz="22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 -? U</a:t>
                          </a:r>
                          <a:r>
                            <a:rPr lang="en-US" sz="2200" baseline="-250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en-US" sz="22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-? I-? U - ?</a:t>
                          </a:r>
                          <a:endParaRPr lang="ru-RU" sz="2200" dirty="0"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190587440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464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4643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4643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46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46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46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46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457200" y="152400"/>
            <a:ext cx="8229600" cy="1143000"/>
          </a:xfrm>
        </p:spPr>
        <p:txBody>
          <a:bodyPr rtlCol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ru-RU" sz="3600" spc="50" dirty="0" smtClean="0">
                <a:ln w="11430"/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Конкурс </a:t>
            </a:r>
            <a:r>
              <a:rPr lang="ru-RU" sz="3600" spc="50" dirty="0" smtClean="0">
                <a:ln w="11430"/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№9</a:t>
            </a:r>
            <a:r>
              <a:rPr lang="ru-RU" sz="3600" spc="50" dirty="0" smtClean="0">
                <a:ln w="11430"/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3600" spc="50" dirty="0" smtClean="0">
                <a:ln w="11430"/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3600" spc="50" dirty="0" smtClean="0">
                <a:ln w="11430"/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</a:t>
            </a:r>
            <a:r>
              <a:rPr lang="ru-RU" sz="3600" spc="50" dirty="0" smtClean="0">
                <a:ln w="11430"/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Кто-кого</a:t>
            </a:r>
            <a:r>
              <a:rPr lang="ru-RU" sz="3600" spc="50" dirty="0" smtClean="0">
                <a:ln w="11430"/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»</a:t>
            </a:r>
            <a:endParaRPr lang="ru-RU" sz="3600" spc="50" dirty="0" smtClean="0">
              <a:ln w="11430"/>
              <a:solidFill>
                <a:sysClr val="windowText" lastClr="0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Объект 3"/>
              <p:cNvSpPr>
                <a:spLocks noGrp="1"/>
              </p:cNvSpPr>
              <p:nvPr>
                <p:ph sz="quarter" idx="2"/>
              </p:nvPr>
            </p:nvSpPr>
            <p:spPr>
              <a:xfrm>
                <a:off x="457200" y="1524000"/>
                <a:ext cx="8305800" cy="5105400"/>
              </a:xfrm>
            </p:spPr>
            <p:txBody>
              <a:bodyPr>
                <a:normAutofit/>
              </a:bodyPr>
              <a:lstStyle/>
              <a:p>
                <a:pPr marL="45720" indent="0" algn="just">
                  <a:buNone/>
                </a:pPr>
                <a:r>
                  <a:rPr lang="ru-RU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Написать формулы </a:t>
                </a:r>
                <a:r>
                  <a:rPr lang="ru-RU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для </a:t>
                </a:r>
                <a:r>
                  <a:rPr lang="ru-RU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расчета известных  </a:t>
                </a:r>
                <a:r>
                  <a:rPr lang="ru-RU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вам физических </a:t>
                </a:r>
                <a:r>
                  <a:rPr lang="ru-RU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величин(7-8 </a:t>
                </a:r>
                <a:r>
                  <a:rPr lang="ru-RU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класс).</a:t>
                </a:r>
              </a:p>
              <a:p>
                <a:pPr marL="45720" indent="0" algn="just">
                  <a:buNone/>
                </a:pPr>
                <a:r>
                  <a:rPr lang="ru-RU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Формулы, </a:t>
                </a:r>
                <a:r>
                  <a:rPr lang="ru-RU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составленные из одинаковых </a:t>
                </a:r>
                <a:r>
                  <a:rPr lang="ru-RU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физических величин</a:t>
                </a:r>
                <a:r>
                  <a:rPr lang="ru-RU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оцениваются как </a:t>
                </a:r>
                <a:r>
                  <a:rPr lang="ru-RU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одна формула </a:t>
                </a:r>
                <a:r>
                  <a:rPr lang="ru-RU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 1 </a:t>
                </a:r>
                <a:r>
                  <a:rPr lang="ru-RU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балл.</a:t>
                </a:r>
                <a:endParaRPr lang="ru-RU" sz="3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" indent="0" algn="just">
                  <a:buNone/>
                </a:pPr>
                <a:r>
                  <a:rPr lang="ru-RU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Например:  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ru-RU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ʋ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ru-RU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ru-RU" sz="3600" i="1"/>
                      <m:t>𝑡</m:t>
                    </m:r>
                    <m:r>
                      <a:rPr lang="ru-RU" sz="3600" i="1"/>
                      <m:t>=</m:t>
                    </m:r>
                    <m:f>
                      <m:fPr>
                        <m:ctrlPr>
                          <a:rPr lang="ru-RU" sz="3600" i="1"/>
                        </m:ctrlPr>
                      </m:fPr>
                      <m:num>
                        <m:r>
                          <a:rPr lang="ru-RU" sz="3600" i="1"/>
                          <m:t>𝑠</m:t>
                        </m:r>
                      </m:num>
                      <m:den>
                        <m:r>
                          <a:rPr lang="ru-RU" sz="3600"/>
                          <m:t>ʋ</m:t>
                        </m:r>
                      </m:den>
                    </m:f>
                  </m:oMath>
                </a14:m>
                <a:r>
                  <a:rPr lang="ru-RU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ru-RU" sz="3600"/>
                      <m:t>ʋ</m:t>
                    </m:r>
                    <m:r>
                      <a:rPr lang="ru-RU" sz="3600" i="1"/>
                      <m:t>=</m:t>
                    </m:r>
                    <m:f>
                      <m:fPr>
                        <m:ctrlPr>
                          <a:rPr lang="ru-RU" sz="3600" i="1"/>
                        </m:ctrlPr>
                      </m:fPr>
                      <m:num>
                        <m:r>
                          <a:rPr lang="ru-RU" sz="3600" i="1"/>
                          <m:t>𝑠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ru-RU" sz="3600"/>
                          <m:t>t</m:t>
                        </m:r>
                      </m:den>
                    </m:f>
                  </m:oMath>
                </a14:m>
                <a:r>
                  <a:rPr lang="ru-RU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(1 б)</a:t>
                </a:r>
              </a:p>
              <a:p>
                <a:pPr marL="45720" indent="0">
                  <a:buNone/>
                </a:pPr>
                <a:endParaRPr lang="ru-RU" dirty="0"/>
              </a:p>
            </p:txBody>
          </p:sp>
        </mc:Choice>
        <mc:Fallback>
          <p:sp>
            <p:nvSpPr>
              <p:cNvPr id="4" name="Объект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2"/>
              </p:nvPr>
            </p:nvSpPr>
            <p:spPr>
              <a:xfrm>
                <a:off x="457200" y="1524000"/>
                <a:ext cx="8305800" cy="5105400"/>
              </a:xfrm>
              <a:blipFill rotWithShape="1">
                <a:blip r:embed="rId2"/>
                <a:stretch>
                  <a:fillRect l="-1614" t="-1909" r="-212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679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6793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6793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67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67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67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67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3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Заголовок 1"/>
          <p:cNvSpPr>
            <a:spLocks noGrp="1"/>
          </p:cNvSpPr>
          <p:nvPr>
            <p:ph type="title"/>
          </p:nvPr>
        </p:nvSpPr>
        <p:spPr>
          <a:xfrm>
            <a:off x="955089" y="381000"/>
            <a:ext cx="6512511" cy="1143000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sz="3600" b="1" dirty="0" smtClean="0">
                <a:latin typeface="Times New Roman" pitchFamily="18" charset="0"/>
              </a:rPr>
              <a:t>Подведение итогов.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endParaRPr lang="ru-RU" sz="3600" dirty="0" smtClean="0"/>
          </a:p>
        </p:txBody>
      </p:sp>
      <p:sp>
        <p:nvSpPr>
          <p:cNvPr id="46083" name="Содержимое 2"/>
          <p:cNvSpPr>
            <a:spLocks noGrp="1"/>
          </p:cNvSpPr>
          <p:nvPr>
            <p:ph sz="quarter" idx="13"/>
          </p:nvPr>
        </p:nvSpPr>
        <p:spPr>
          <a:xfrm>
            <a:off x="381000" y="1905000"/>
            <a:ext cx="8305800" cy="4221163"/>
          </a:xfrm>
        </p:spPr>
        <p:txBody>
          <a:bodyPr/>
          <a:lstStyle/>
          <a:p>
            <a:pPr marL="0" indent="46038" algn="just">
              <a:buNone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Наш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Физбой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подходит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концу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Жюри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подводит подсчет 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набранных очков за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игру каждой командой,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объявляет победителей.</a:t>
            </a:r>
          </a:p>
          <a:p>
            <a:pPr eaLnBrk="1" hangingPunct="1">
              <a:buFont typeface="Arial" pitchFamily="34" charset="0"/>
              <a:buNone/>
            </a:pPr>
            <a:endParaRPr lang="ru-RU" b="1" dirty="0" smtClean="0">
              <a:solidFill>
                <a:srgbClr val="0070C0"/>
              </a:solidFill>
            </a:endParaRPr>
          </a:p>
          <a:p>
            <a:pPr algn="ctr" eaLnBrk="1" hangingPunct="1">
              <a:buFont typeface="Arial" pitchFamily="34" charset="0"/>
              <a:buNone/>
            </a:pPr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Жюри</a:t>
            </a:r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</a:p>
          <a:p>
            <a:pPr algn="ctr" eaLnBrk="1" hangingPunct="1">
              <a:buFont typeface="Arial" pitchFamily="34" charset="0"/>
              <a:buNone/>
            </a:pPr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Вас в игре зависит очень много,</a:t>
            </a:r>
          </a:p>
          <a:p>
            <a:pPr algn="ctr" eaLnBrk="1" hangingPunct="1">
              <a:buFont typeface="Arial" pitchFamily="34" charset="0"/>
              <a:buNone/>
            </a:pPr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 рассудите справедливо ход игры и строго.</a:t>
            </a:r>
          </a:p>
          <a:p>
            <a:pPr algn="ctr" eaLnBrk="1" hangingPunct="1">
              <a:buFont typeface="Arial" pitchFamily="34" charset="0"/>
              <a:buNone/>
            </a:pPr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Ребята верят Вам, надеются на Вас!</a:t>
            </a:r>
          </a:p>
        </p:txBody>
      </p:sp>
      <p:pic>
        <p:nvPicPr>
          <p:cNvPr id="34820" name="Picture 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67600" y="3048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ru-RU" smtClean="0"/>
          </a:p>
          <a:p>
            <a:pPr algn="ctr" eaLnBrk="1" hangingPunct="1">
              <a:buFontTx/>
              <a:buNone/>
            </a:pPr>
            <a:endParaRPr lang="ru-RU" smtClean="0"/>
          </a:p>
          <a:p>
            <a:pPr algn="ctr" eaLnBrk="1" hangingPunct="1">
              <a:buFontTx/>
              <a:buNone/>
            </a:pPr>
            <a:r>
              <a:rPr lang="ru-RU" smtClean="0"/>
              <a:t>   </a:t>
            </a:r>
            <a:endParaRPr lang="ru-RU" sz="4000" smtClean="0"/>
          </a:p>
        </p:txBody>
      </p:sp>
      <p:sp>
        <p:nvSpPr>
          <p:cNvPr id="35844" name="Содержимое 5"/>
          <p:cNvSpPr>
            <a:spLocks noGrp="1"/>
          </p:cNvSpPr>
          <p:nvPr>
            <p:ph sz="quarter" idx="14"/>
          </p:nvPr>
        </p:nvSpPr>
        <p:spPr>
          <a:xfrm>
            <a:off x="720725" y="2438400"/>
            <a:ext cx="8001000" cy="3992563"/>
          </a:xfrm>
        </p:spPr>
        <p:txBody>
          <a:bodyPr>
            <a:normAutofit/>
          </a:bodyPr>
          <a:lstStyle/>
          <a:p>
            <a:pPr eaLnBrk="1" hangingPunct="1">
              <a:buFont typeface="Arial" pitchFamily="34" charset="0"/>
              <a:buNone/>
            </a:pPr>
            <a:r>
              <a:rPr lang="ru-RU" sz="3200" b="1" dirty="0" smtClean="0">
                <a:solidFill>
                  <a:srgbClr val="0070C0"/>
                </a:solidFill>
              </a:rPr>
              <a:t>               </a:t>
            </a:r>
            <a:r>
              <a:rPr lang="ru-RU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Ребята!</a:t>
            </a:r>
          </a:p>
          <a:p>
            <a:pPr eaLnBrk="1" hangingPunct="1">
              <a:buFont typeface="Arial" pitchFamily="34" charset="0"/>
              <a:buNone/>
            </a:pPr>
            <a:r>
              <a:rPr lang="ru-RU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«И пусть преграды вас не остановят,</a:t>
            </a:r>
          </a:p>
          <a:p>
            <a:pPr marL="182563" indent="-182563" eaLnBrk="1" hangingPunct="1">
              <a:buFont typeface="Arial" pitchFamily="34" charset="0"/>
              <a:buNone/>
            </a:pPr>
            <a:r>
              <a:rPr lang="ru-RU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новые миры к себе </a:t>
            </a:r>
            <a:r>
              <a:rPr lang="ru-RU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манят!</a:t>
            </a:r>
            <a:endParaRPr lang="ru-RU" sz="36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Arial" pitchFamily="34" charset="0"/>
              <a:buNone/>
            </a:pPr>
            <a:r>
              <a:rPr lang="ru-RU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Вам </a:t>
            </a:r>
            <a:r>
              <a:rPr lang="ru-RU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оставить след в науке </a:t>
            </a:r>
            <a:r>
              <a:rPr lang="ru-RU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стоит            </a:t>
            </a:r>
            <a:r>
              <a:rPr lang="ru-RU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внести в открытия свой вклад!»</a:t>
            </a:r>
          </a:p>
        </p:txBody>
      </p:sp>
      <p:pic>
        <p:nvPicPr>
          <p:cNvPr id="52228" name="WordArt 4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2625" y="-79375"/>
            <a:ext cx="7400925" cy="2725738"/>
          </a:xfrm>
          <a:prstGeom prst="rect">
            <a:avLst/>
          </a:prstGeom>
          <a:noFill/>
        </p:spPr>
      </p:pic>
      <p:pic>
        <p:nvPicPr>
          <p:cNvPr id="35846" name="Picture 7" descr="H:\смайлы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0" y="152400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Заголовок 1"/>
          <p:cNvSpPr>
            <a:spLocks noGrp="1"/>
          </p:cNvSpPr>
          <p:nvPr>
            <p:ph type="title"/>
          </p:nvPr>
        </p:nvSpPr>
        <p:spPr>
          <a:xfrm>
            <a:off x="1371600" y="381000"/>
            <a:ext cx="6512511" cy="11430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indent="0" algn="ctr" eaLnBrk="1" hangingPunct="1">
              <a:buNone/>
            </a:pPr>
            <a:r>
              <a:rPr lang="ru-RU" sz="3600" spc="50" dirty="0" smtClean="0">
                <a:ln w="11430"/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Используемая литература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685800" y="1295400"/>
            <a:ext cx="8001000" cy="5257800"/>
          </a:xfrm>
        </p:spPr>
        <p:txBody>
          <a:bodyPr rtlCol="0">
            <a:normAutofit fontScale="62500" lnSpcReduction="20000"/>
          </a:bodyPr>
          <a:lstStyle/>
          <a:p>
            <a:pPr marL="45720" indent="0" algn="just" eaLnBrk="1" fontAlgn="auto" hangingPunct="1">
              <a:spcAft>
                <a:spcPts val="0"/>
              </a:spcAft>
              <a:buNone/>
              <a:defRPr/>
            </a:pPr>
            <a:r>
              <a:rPr lang="ru-RU" sz="3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Горлова </a:t>
            </a:r>
            <a:r>
              <a:rPr lang="ru-RU" sz="3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Л.А. Нетрадиционные уроки, внеурочные мероприятия по физике:7-11 классы.- М.;ВАКО,2006. – 176 с. – (Мастерская учителя).</a:t>
            </a:r>
          </a:p>
          <a:p>
            <a:pPr marL="45720" indent="0" algn="just" eaLnBrk="1" fontAlgn="auto" hangingPunct="1">
              <a:spcAft>
                <a:spcPts val="0"/>
              </a:spcAft>
              <a:buNone/>
              <a:defRPr/>
            </a:pPr>
            <a:r>
              <a:rPr lang="ru-RU" sz="3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u-RU" sz="3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Кибальченко </a:t>
            </a:r>
            <a:r>
              <a:rPr lang="ru-RU" sz="3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А.Я., Кибальченко И.А.. Физика для увлечённых. – Ростов н/Д: «Феникс», 2005. – 188, [1] с. – (Библиотека школьника).</a:t>
            </a:r>
          </a:p>
          <a:p>
            <a:pPr marL="45720" indent="0" algn="just" eaLnBrk="1" fontAlgn="auto" hangingPunct="1">
              <a:spcAft>
                <a:spcPts val="0"/>
              </a:spcAft>
              <a:buNone/>
              <a:defRPr/>
            </a:pPr>
            <a:r>
              <a:rPr lang="ru-RU" sz="3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3.Наволокова </a:t>
            </a:r>
            <a:r>
              <a:rPr lang="ru-RU" sz="3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Н.П. [и др.]; под общ. ред. Ненашева И.Ю.. Предметная неделя физики в школе – Ростов н/Д.: Феникс, 2006. – 272 с. – (Библиотека учителя</a:t>
            </a:r>
            <a:r>
              <a:rPr lang="ru-RU" sz="3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45720" lvl="0" indent="0" algn="just" hangingPunct="0">
              <a:buNone/>
            </a:pPr>
            <a:r>
              <a:rPr lang="ru-RU" sz="3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Журнал «Физика </a:t>
            </a:r>
            <a:r>
              <a:rPr lang="ru-RU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школе» </a:t>
            </a:r>
            <a:r>
              <a:rPr lang="ru-RU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sz="3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3 1990 </a:t>
            </a:r>
            <a:r>
              <a:rPr lang="ru-RU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г., №1 1991 г.</a:t>
            </a:r>
          </a:p>
          <a:p>
            <a:pPr marL="45720" lvl="0" indent="0" algn="just" hangingPunct="0">
              <a:buNone/>
            </a:pPr>
            <a:r>
              <a:rPr lang="ru-RU" sz="3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Л.А</a:t>
            </a:r>
            <a:r>
              <a:rPr lang="ru-RU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Горев «Занимательные </a:t>
            </a:r>
            <a:r>
              <a:rPr lang="ru-RU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опыты по </a:t>
            </a:r>
            <a:r>
              <a:rPr lang="ru-RU" sz="3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физике» </a:t>
            </a:r>
            <a:r>
              <a:rPr lang="ru-RU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1985 г.</a:t>
            </a:r>
          </a:p>
          <a:p>
            <a:pPr marL="45720" lvl="0" indent="0" algn="just" hangingPunct="0">
              <a:buNone/>
            </a:pPr>
            <a:r>
              <a:rPr lang="ru-RU" sz="3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В.И</a:t>
            </a:r>
            <a:r>
              <a:rPr lang="ru-RU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5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Лукашик</a:t>
            </a:r>
            <a:r>
              <a:rPr lang="ru-RU" sz="3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«Сборник </a:t>
            </a:r>
            <a:r>
              <a:rPr lang="ru-RU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вопросов и задач по </a:t>
            </a:r>
            <a:r>
              <a:rPr lang="ru-RU" sz="3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физике» </a:t>
            </a:r>
            <a:r>
              <a:rPr lang="ru-RU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1985 г.</a:t>
            </a:r>
          </a:p>
          <a:p>
            <a:pPr marL="45720" lvl="0" indent="0" algn="just" hangingPunct="0">
              <a:buNone/>
            </a:pPr>
            <a:r>
              <a:rPr lang="ru-RU" sz="3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ru-RU" sz="35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Ланге</a:t>
            </a:r>
            <a:r>
              <a:rPr lang="ru-RU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«Экспериментальные физические задачи  </a:t>
            </a:r>
            <a:r>
              <a:rPr lang="ru-RU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смекалку” 1985 г.</a:t>
            </a:r>
          </a:p>
          <a:p>
            <a:pPr marL="45720" indent="0" algn="just" hangingPunct="0">
              <a:buNone/>
            </a:pPr>
            <a:r>
              <a:rPr lang="ru-RU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45720" indent="0" eaLnBrk="1" fontAlgn="auto" hangingPunct="1">
              <a:spcAft>
                <a:spcPts val="0"/>
              </a:spcAft>
              <a:buNone/>
              <a:defRPr/>
            </a:pPr>
            <a:endParaRPr lang="ru-RU" sz="30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182880" indent="0" algn="ctr">
              <a:buNone/>
            </a:pPr>
            <a:r>
              <a:rPr lang="ru-RU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Разминка:</a:t>
            </a:r>
            <a:endParaRPr lang="ru-RU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body" sz="half" idx="1"/>
          </p:nvPr>
        </p:nvSpPr>
        <p:spPr>
          <a:xfrm>
            <a:off x="304800" y="1143000"/>
            <a:ext cx="5334000" cy="4495800"/>
          </a:xfrm>
        </p:spPr>
        <p:txBody>
          <a:bodyPr>
            <a:normAutofit fontScale="25000" lnSpcReduction="20000"/>
          </a:bodyPr>
          <a:lstStyle/>
          <a:p>
            <a:pPr marL="45720" lvl="0" indent="0">
              <a:buNone/>
            </a:pPr>
            <a:r>
              <a:rPr lang="ru-RU" sz="7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7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 </a:t>
            </a:r>
            <a:r>
              <a:rPr lang="ru-RU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 человек </a:t>
            </a:r>
            <a:r>
              <a:rPr lang="ru-RU" sz="7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бежать быстрее </a:t>
            </a:r>
            <a:r>
              <a:rPr lang="ru-RU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тени? </a:t>
            </a:r>
            <a:r>
              <a:rPr lang="ru-RU" sz="7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marL="45720" lvl="0" indent="0">
              <a:buNone/>
            </a:pPr>
            <a:r>
              <a:rPr lang="ru-RU" sz="7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Чего в </a:t>
            </a:r>
            <a:r>
              <a:rPr lang="ru-RU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сундук не спрячешь? </a:t>
            </a:r>
          </a:p>
          <a:p>
            <a:pPr marL="45720" lvl="0" indent="0">
              <a:buNone/>
            </a:pPr>
            <a:r>
              <a:rPr lang="ru-RU" sz="7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Сам </a:t>
            </a:r>
            <a:r>
              <a:rPr lang="ru-RU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вода, да по </a:t>
            </a:r>
            <a:r>
              <a:rPr lang="ru-RU" sz="7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воде плавает</a:t>
            </a:r>
            <a:r>
              <a:rPr lang="ru-RU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marL="45720" lvl="0" indent="0">
              <a:buNone/>
            </a:pPr>
            <a:r>
              <a:rPr lang="ru-RU" sz="7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Кто </a:t>
            </a:r>
            <a:r>
              <a:rPr lang="ru-RU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первым измерил </a:t>
            </a:r>
            <a:r>
              <a:rPr lang="ru-RU" sz="7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атмосферное давление</a:t>
            </a:r>
            <a:r>
              <a:rPr lang="ru-RU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marL="45720" lvl="0" indent="0">
              <a:buNone/>
            </a:pPr>
            <a:r>
              <a:rPr lang="ru-RU" sz="7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Назовите единицу </a:t>
            </a:r>
            <a:r>
              <a:rPr lang="ru-RU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массы </a:t>
            </a:r>
            <a:r>
              <a:rPr lang="ru-RU" sz="7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драгоценных камней</a:t>
            </a:r>
            <a:r>
              <a:rPr lang="ru-RU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marL="45720" lvl="0" indent="0">
              <a:buNone/>
            </a:pPr>
            <a:r>
              <a:rPr lang="ru-RU" sz="7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Куда всегда направлена </a:t>
            </a:r>
            <a:r>
              <a:rPr lang="ru-RU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сила тяжести? </a:t>
            </a:r>
          </a:p>
          <a:p>
            <a:pPr marL="45720" lvl="0" indent="0">
              <a:buNone/>
            </a:pPr>
            <a:r>
              <a:rPr lang="ru-RU" sz="7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Как </a:t>
            </a:r>
            <a:r>
              <a:rPr lang="ru-RU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называют частицы, из </a:t>
            </a:r>
            <a:r>
              <a:rPr lang="ru-RU" sz="7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которых состоят вещества? </a:t>
            </a:r>
            <a:endParaRPr lang="ru-RU" sz="7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lvl="0" indent="0">
              <a:buNone/>
            </a:pPr>
            <a:r>
              <a:rPr lang="ru-RU" sz="7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Единица измерения силы</a:t>
            </a:r>
            <a:r>
              <a:rPr lang="ru-RU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marL="45720" lvl="0" indent="0">
              <a:buNone/>
            </a:pPr>
            <a:r>
              <a:rPr lang="ru-RU" sz="7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 Прибор для </a:t>
            </a:r>
            <a:r>
              <a:rPr lang="ru-RU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измерения давления? </a:t>
            </a:r>
          </a:p>
          <a:p>
            <a:pPr marL="45720" lvl="0" indent="0">
              <a:buNone/>
            </a:pPr>
            <a:r>
              <a:rPr lang="ru-RU" sz="7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 Какая сила удерживает </a:t>
            </a:r>
            <a:r>
              <a:rPr lang="ru-RU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тела на </a:t>
            </a:r>
            <a:r>
              <a:rPr lang="ru-RU" sz="7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поверхности Земли</a:t>
            </a:r>
            <a:r>
              <a:rPr lang="ru-RU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marL="45720" lvl="0" indent="0">
              <a:buNone/>
            </a:pPr>
            <a:r>
              <a:rPr lang="ru-RU" sz="7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11. Назовите </a:t>
            </a:r>
            <a:r>
              <a:rPr lang="ru-RU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агрегатные </a:t>
            </a:r>
            <a:r>
              <a:rPr lang="ru-RU" sz="7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состояния вещества?</a:t>
            </a:r>
            <a:endParaRPr lang="ru-RU" sz="7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lvl="0" indent="0">
              <a:buNone/>
            </a:pPr>
            <a:r>
              <a:rPr lang="ru-RU" sz="7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12. Прибор для </a:t>
            </a:r>
            <a:r>
              <a:rPr lang="ru-RU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измерения напряжения</a:t>
            </a:r>
            <a:r>
              <a:rPr lang="ru-RU" sz="7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7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lvl="0" indent="0">
              <a:buNone/>
            </a:pPr>
            <a:r>
              <a:rPr lang="ru-RU" sz="7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13. Какая </a:t>
            </a:r>
            <a:r>
              <a:rPr lang="ru-RU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вода </a:t>
            </a:r>
            <a:r>
              <a:rPr lang="ru-RU" sz="7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закипит быстрее</a:t>
            </a:r>
            <a:r>
              <a:rPr lang="ru-RU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7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сырая или </a:t>
            </a:r>
            <a:r>
              <a:rPr lang="ru-RU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кипяченная? </a:t>
            </a:r>
          </a:p>
          <a:p>
            <a:pPr marL="45720" lvl="0" indent="0">
              <a:buNone/>
            </a:pPr>
            <a:r>
              <a:rPr lang="ru-RU" sz="7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14. Единица измерения работы? </a:t>
            </a:r>
            <a:endParaRPr lang="ru-RU" sz="7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lvl="0" indent="0">
              <a:buNone/>
            </a:pPr>
            <a:r>
              <a:rPr lang="ru-RU" sz="7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15. Прибор </a:t>
            </a:r>
            <a:r>
              <a:rPr lang="ru-RU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измерения </a:t>
            </a:r>
            <a:r>
              <a:rPr lang="ru-RU" sz="7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силы тока?</a:t>
            </a:r>
            <a:endParaRPr lang="ru-RU" sz="7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5638800" y="1143000"/>
            <a:ext cx="2971800" cy="4495800"/>
          </a:xfrm>
        </p:spPr>
        <p:txBody>
          <a:bodyPr>
            <a:normAutofit fontScale="25000" lnSpcReduction="20000"/>
          </a:bodyPr>
          <a:lstStyle/>
          <a:p>
            <a:pPr marL="45720" indent="0">
              <a:buClrTx/>
              <a:buNone/>
            </a:pPr>
            <a:r>
              <a:rPr lang="ru-RU" sz="7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  <a:r>
              <a:rPr lang="ru-RU" sz="7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" indent="0">
              <a:buClrTx/>
              <a:buNone/>
            </a:pPr>
            <a:r>
              <a:rPr lang="ru-RU" sz="7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Луч света</a:t>
            </a:r>
          </a:p>
          <a:p>
            <a:pPr marL="45720" indent="0">
              <a:buClrTx/>
              <a:buNone/>
            </a:pPr>
            <a:r>
              <a:rPr lang="ru-RU" sz="7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Лед</a:t>
            </a:r>
          </a:p>
          <a:p>
            <a:pPr marL="45720" indent="0">
              <a:buClrTx/>
              <a:buNone/>
            </a:pPr>
            <a:r>
              <a:rPr lang="ru-RU" sz="7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Торричели</a:t>
            </a:r>
            <a:endParaRPr lang="ru-RU" sz="7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ClrTx/>
              <a:buNone/>
            </a:pPr>
            <a:r>
              <a:rPr lang="ru-RU" sz="7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Карат</a:t>
            </a:r>
          </a:p>
          <a:p>
            <a:pPr marL="45720" indent="0">
              <a:buClrTx/>
              <a:buNone/>
            </a:pPr>
            <a:r>
              <a:rPr lang="ru-RU" sz="7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Вниз </a:t>
            </a:r>
          </a:p>
          <a:p>
            <a:pPr marL="45720" indent="0">
              <a:buClrTx/>
              <a:buNone/>
            </a:pPr>
            <a:r>
              <a:rPr lang="ru-RU" sz="7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Молекула</a:t>
            </a:r>
          </a:p>
          <a:p>
            <a:pPr marL="45720" indent="0">
              <a:buClrTx/>
              <a:buNone/>
            </a:pPr>
            <a:endParaRPr lang="ru-RU" sz="4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ClrTx/>
              <a:buNone/>
            </a:pPr>
            <a:r>
              <a:rPr lang="ru-RU" sz="7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Ньютон</a:t>
            </a:r>
          </a:p>
          <a:p>
            <a:pPr marL="45720" indent="0">
              <a:buClrTx/>
              <a:buNone/>
            </a:pPr>
            <a:r>
              <a:rPr lang="ru-RU" sz="7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Барометр</a:t>
            </a:r>
          </a:p>
          <a:p>
            <a:pPr marL="45720" indent="0">
              <a:buClrTx/>
              <a:buNone/>
            </a:pPr>
            <a:r>
              <a:rPr lang="ru-RU" sz="7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Сила тяжести</a:t>
            </a:r>
          </a:p>
          <a:p>
            <a:pPr marL="45720" indent="0">
              <a:buClrTx/>
              <a:buNone/>
            </a:pPr>
            <a:r>
              <a:rPr lang="ru-RU" sz="7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Твердое, жидкое, газообразное</a:t>
            </a:r>
          </a:p>
          <a:p>
            <a:pPr marL="45720" indent="0">
              <a:buClrTx/>
              <a:buNone/>
            </a:pPr>
            <a:r>
              <a:rPr lang="ru-RU" sz="7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Вольтметр</a:t>
            </a:r>
          </a:p>
          <a:p>
            <a:pPr marL="45720" indent="0">
              <a:buClrTx/>
              <a:buNone/>
            </a:pPr>
            <a:r>
              <a:rPr lang="ru-RU" sz="7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Сырая</a:t>
            </a:r>
          </a:p>
          <a:p>
            <a:pPr marL="45720" indent="0">
              <a:buClrTx/>
              <a:buNone/>
            </a:pPr>
            <a:endParaRPr lang="ru-RU" sz="4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ClrTx/>
              <a:buNone/>
            </a:pPr>
            <a:r>
              <a:rPr lang="ru-RU" sz="7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Джоуль</a:t>
            </a:r>
          </a:p>
          <a:p>
            <a:pPr marL="45720" indent="0">
              <a:buClrTx/>
              <a:buNone/>
            </a:pPr>
            <a:r>
              <a:rPr lang="ru-RU" sz="7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Амперметр</a:t>
            </a:r>
          </a:p>
          <a:p>
            <a:pPr marL="502920" indent="-45720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5449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3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4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5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6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7" dur="2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8" dur="2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9" dur="20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0" dur="20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1" dur="20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1371600"/>
            <a:ext cx="8534400" cy="2133600"/>
          </a:xfrm>
        </p:spPr>
        <p:txBody>
          <a:bodyPr rtlCol="0">
            <a:noAutofit/>
          </a:bodyPr>
          <a:lstStyle/>
          <a:p>
            <a:pPr algn="ctr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Лабиринт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Фамилии учёных-физиков»</a:t>
            </a:r>
          </a:p>
          <a:p>
            <a:pPr>
              <a:spcAft>
                <a:spcPts val="0"/>
              </a:spcAft>
              <a:defRPr/>
            </a:pPr>
            <a:endParaRPr lang="ru-RU" sz="3200" b="1" dirty="0" smtClean="0">
              <a:solidFill>
                <a:schemeClr val="tx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defRPr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лабиринте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зашифровано 13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фамилий учёных-физиков,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наиболее вам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известных.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Читать можно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любом направлении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кроме диагоналей.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Вспомни и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запиши в тетради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их заслуги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(13 баллов)</a:t>
            </a:r>
          </a:p>
        </p:txBody>
      </p:sp>
      <p:sp>
        <p:nvSpPr>
          <p:cNvPr id="1269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381000"/>
            <a:ext cx="7772400" cy="1857375"/>
          </a:xfrm>
        </p:spPr>
        <p:txBody>
          <a:bodyPr rtlCol="0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182880" indent="0" algn="ctr" eaLnBrk="1" fontAlgn="auto" hangingPunct="1">
              <a:spcAft>
                <a:spcPts val="0"/>
              </a:spcAft>
              <a:buNone/>
              <a:defRPr/>
            </a:pPr>
            <a:r>
              <a:rPr lang="ru-RU" sz="3600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Конкурс № 1</a:t>
            </a:r>
            <a:r>
              <a:rPr lang="ru-RU" sz="36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36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sz="3600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934675406"/>
              </p:ext>
            </p:extLst>
          </p:nvPr>
        </p:nvGraphicFramePr>
        <p:xfrm>
          <a:off x="609599" y="533398"/>
          <a:ext cx="8001000" cy="5715001"/>
        </p:xfrm>
        <a:graphic>
          <a:graphicData uri="http://schemas.openxmlformats.org/drawingml/2006/table">
            <a:tbl>
              <a:tblPr firstRow="1" firstCol="1" lastRow="1" lastCol="1" bandRow="1" bandCol="1">
                <a:solidFill>
                  <a:schemeClr val="accent2">
                    <a:lumMod val="20000"/>
                    <a:lumOff val="80000"/>
                  </a:schemeClr>
                </a:solidFill>
                <a:tableStyleId>{5940675A-B579-460E-94D1-54222C63F5DA}</a:tableStyleId>
              </a:tblPr>
              <a:tblGrid>
                <a:gridCol w="889000"/>
                <a:gridCol w="889000"/>
                <a:gridCol w="889000"/>
                <a:gridCol w="889000"/>
                <a:gridCol w="889000"/>
                <a:gridCol w="889000"/>
                <a:gridCol w="889000"/>
                <a:gridCol w="889000"/>
                <a:gridCol w="889000"/>
              </a:tblGrid>
              <a:tr h="6193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93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Г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У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Ю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У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93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93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З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Ч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93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Ф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93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93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Ц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Ж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93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У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60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Л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17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173" name="Rectangle 6"/>
          <p:cNvSpPr>
            <a:spLocks noChangeArrowheads="1"/>
          </p:cNvSpPr>
          <p:nvPr/>
        </p:nvSpPr>
        <p:spPr bwMode="auto">
          <a:xfrm>
            <a:off x="0" y="458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ru-RU" sz="3600" u="sng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Ответы к конкурсу № 1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16429" y="1143000"/>
            <a:ext cx="4365171" cy="4495800"/>
          </a:xfrm>
        </p:spPr>
        <p:txBody>
          <a:bodyPr>
            <a:noAutofit/>
          </a:bodyPr>
          <a:lstStyle/>
          <a:p>
            <a:pPr algn="ctr" eaLnBrk="1" hangingPunct="1">
              <a:buFont typeface="Arial" pitchFamily="34" charset="0"/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Ампер</a:t>
            </a:r>
          </a:p>
          <a:p>
            <a:pPr algn="ctr" eaLnBrk="1" hangingPunct="1">
              <a:buFont typeface="Arial" pitchFamily="34" charset="0"/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Ньютон</a:t>
            </a:r>
          </a:p>
          <a:p>
            <a:pPr algn="ctr" eaLnBrk="1" hangingPunct="1">
              <a:buFont typeface="Arial" pitchFamily="34" charset="0"/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Курчатов</a:t>
            </a:r>
          </a:p>
          <a:p>
            <a:pPr algn="ctr" eaLnBrk="1" hangingPunct="1">
              <a:buFont typeface="Arial" pitchFamily="34" charset="0"/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Джоуль</a:t>
            </a:r>
          </a:p>
          <a:p>
            <a:pPr algn="ctr" eaLnBrk="1" hangingPunct="1">
              <a:buFont typeface="Arial" pitchFamily="34" charset="0"/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Паскаль</a:t>
            </a:r>
          </a:p>
          <a:p>
            <a:pPr algn="ctr" eaLnBrk="1" hangingPunct="1">
              <a:buFont typeface="Arial" pitchFamily="34" charset="0"/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Резерфорд</a:t>
            </a:r>
          </a:p>
          <a:p>
            <a:pPr algn="ctr" eaLnBrk="1" hangingPunct="1">
              <a:buFont typeface="Arial" pitchFamily="34" charset="0"/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Ом</a:t>
            </a:r>
          </a:p>
          <a:p>
            <a:pPr algn="ctr" eaLnBrk="1" hangingPunct="1">
              <a:buFont typeface="Arial" pitchFamily="34" charset="0"/>
              <a:buNone/>
            </a:pPr>
            <a:r>
              <a:rPr lang="ru-RU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Ленц</a:t>
            </a:r>
            <a:endParaRPr lang="ru-RU" sz="2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Font typeface="Arial" pitchFamily="34" charset="0"/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Вольта</a:t>
            </a:r>
          </a:p>
          <a:p>
            <a:pPr algn="ctr" eaLnBrk="1" hangingPunct="1">
              <a:buFont typeface="Arial" pitchFamily="34" charset="0"/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Ломоносов</a:t>
            </a:r>
          </a:p>
          <a:p>
            <a:pPr algn="ctr" eaLnBrk="1" hangingPunct="1">
              <a:buFont typeface="Arial" pitchFamily="34" charset="0"/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Королев</a:t>
            </a:r>
          </a:p>
          <a:p>
            <a:pPr algn="ctr" eaLnBrk="1" hangingPunct="1">
              <a:buFont typeface="Arial" pitchFamily="34" charset="0"/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Кулон</a:t>
            </a:r>
          </a:p>
          <a:p>
            <a:pPr algn="ctr" eaLnBrk="1" hangingPunct="1">
              <a:buFont typeface="Arial" pitchFamily="34" charset="0"/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Галилей </a:t>
            </a:r>
          </a:p>
        </p:txBody>
      </p:sp>
      <p:pic>
        <p:nvPicPr>
          <p:cNvPr id="8196" name="Picture 4" descr="PENGUI_1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181600" y="3657600"/>
            <a:ext cx="3810000" cy="25146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9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9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9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9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9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9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9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9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9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9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9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9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9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9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9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290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90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90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290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90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90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290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290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290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290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290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290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290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290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290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04800"/>
            <a:ext cx="6512511" cy="1143000"/>
          </a:xfrm>
        </p:spPr>
        <p:txBody>
          <a:bodyPr rtlCol="0"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ru-RU" sz="3600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Конкурс №2</a:t>
            </a:r>
            <a:br>
              <a:rPr lang="ru-RU" sz="3600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3600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«Всем известный метр...»</a:t>
            </a:r>
            <a:br>
              <a:rPr lang="ru-RU" sz="3600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sz="3600" spc="50" dirty="0" smtClean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0051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838200" y="1752600"/>
            <a:ext cx="7620000" cy="286512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938" indent="-7938" algn="just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ru-RU" sz="2400" b="1" dirty="0" smtClean="0">
                <a:solidFill>
                  <a:srgbClr val="1C066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Словом «метр» оканчиваются физические измерительные приборы, применяемые не только в лабораториях ученых, в </a:t>
            </a:r>
            <a:r>
              <a:rPr lang="ru-RU" sz="2400" b="1" dirty="0" err="1" smtClean="0">
                <a:solidFill>
                  <a:srgbClr val="1C066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физкабинете</a:t>
            </a:r>
            <a:r>
              <a:rPr lang="ru-RU" sz="2400" b="1" dirty="0" smtClean="0">
                <a:solidFill>
                  <a:srgbClr val="1C066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школы, но и дома, в автомобилях, мастерских, фотолабораториях...</a:t>
            </a:r>
          </a:p>
          <a:p>
            <a:pPr marL="7938" indent="-7938" algn="just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ru-RU" sz="2400" b="1" dirty="0" smtClean="0">
                <a:solidFill>
                  <a:srgbClr val="1C066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Вам предлагается отыскать как можно больше измерительных приборов, оканчивающихся этим словом, и указать, что ими измеряют. </a:t>
            </a:r>
          </a:p>
          <a:p>
            <a:pPr marL="7938" indent="-7938" algn="just" eaLnBrk="1" hangingPunct="1">
              <a:lnSpc>
                <a:spcPct val="90000"/>
              </a:lnSpc>
              <a:buFont typeface="Arial" pitchFamily="34" charset="0"/>
              <a:buNone/>
            </a:pPr>
            <a:endParaRPr lang="ru-RU" sz="24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938" indent="-7938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Например:  термометр  -  температура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300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300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300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0" grpId="0"/>
      <p:bldP spid="13005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ru-RU" sz="3600" u="sng" spc="50" dirty="0" smtClean="0">
                <a:ln w="11430"/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Ответы к конкурсу № 2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295400"/>
            <a:ext cx="6119812" cy="5373688"/>
          </a:xfrm>
        </p:spPr>
        <p:txBody>
          <a:bodyPr>
            <a:normAutofit/>
          </a:bodyPr>
          <a:lstStyle/>
          <a:p>
            <a:pPr algn="ctr" eaLnBrk="1" hangingPunct="1">
              <a:buFontTx/>
              <a:buNone/>
            </a:pPr>
            <a:r>
              <a:rPr lang="ru-RU" sz="2400" dirty="0" smtClean="0"/>
              <a:t>    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динамометр – сила;</a:t>
            </a:r>
          </a:p>
          <a:p>
            <a:pPr algn="ctr" eaLnBrk="1" hangingPunct="1">
              <a:buFontTx/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метр – длина;</a:t>
            </a:r>
          </a:p>
          <a:p>
            <a:pPr algn="ctr" eaLnBrk="1" hangingPunct="1">
              <a:buFontTx/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спидометр – скорость;</a:t>
            </a:r>
          </a:p>
          <a:p>
            <a:pPr algn="ctr" eaLnBrk="1" hangingPunct="1">
              <a:buFontTx/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барометр – атмосферное   давление;</a:t>
            </a:r>
          </a:p>
          <a:p>
            <a:pPr algn="ctr" eaLnBrk="1" hangingPunct="1">
              <a:buFontTx/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манометр – давление;</a:t>
            </a:r>
          </a:p>
          <a:p>
            <a:pPr algn="ctr" eaLnBrk="1" hangingPunct="1">
              <a:buFontTx/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гигрометр, психрометр – влажность </a:t>
            </a:r>
          </a:p>
          <a:p>
            <a:pPr algn="ctr" eaLnBrk="1" hangingPunct="1">
              <a:buFontTx/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воздуха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  <a:p>
            <a:pPr algn="ctr" eaLnBrk="1" hangingPunct="1">
              <a:buFontTx/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электрометр – электрический заряд;</a:t>
            </a:r>
            <a:b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амперметр – сила тока;</a:t>
            </a:r>
          </a:p>
          <a:p>
            <a:pPr algn="ctr" eaLnBrk="1" hangingPunct="1">
              <a:buFontTx/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вольтметр – напряжение;</a:t>
            </a:r>
          </a:p>
          <a:p>
            <a:pPr algn="ctr" eaLnBrk="1" hangingPunct="1">
              <a:buFontTx/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ваттметр - мощность  тока и  </a:t>
            </a:r>
            <a:r>
              <a:rPr lang="ru-RU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др.</a:t>
            </a:r>
          </a:p>
        </p:txBody>
      </p:sp>
      <p:pic>
        <p:nvPicPr>
          <p:cNvPr id="10244" name="Picture 4" descr="черепаха веселая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7086600" y="4648200"/>
            <a:ext cx="1635125" cy="17272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1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31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31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31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4" grpId="0"/>
      <p:bldP spid="13107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219200" y="533400"/>
            <a:ext cx="7467600" cy="639762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spc="50" dirty="0">
                <a:ln w="11430"/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Конкурс№3</a:t>
            </a:r>
            <a:br>
              <a:rPr lang="ru-RU" sz="3600" spc="50" dirty="0">
                <a:ln w="11430"/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spc="50" dirty="0">
                <a:ln w="11430"/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«Физические загадки»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sz="half" idx="2"/>
          </p:nvPr>
        </p:nvSpPr>
        <p:spPr>
          <a:xfrm>
            <a:off x="533400" y="1676400"/>
            <a:ext cx="6096000" cy="5486400"/>
          </a:xfrm>
        </p:spPr>
        <p:txBody>
          <a:bodyPr>
            <a:noAutofit/>
          </a:bodyPr>
          <a:lstStyle/>
          <a:p>
            <a:pPr marL="45720" lvl="0" indent="0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Тут не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долго испугаться-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Их в розетке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двести двадцать .</a:t>
            </a:r>
          </a:p>
          <a:p>
            <a:pPr marL="45720" lvl="0" indent="0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Бегу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бегу по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проводам, 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нет меня быстрее!</a:t>
            </a:r>
          </a:p>
          <a:p>
            <a:pPr marL="45720" indent="0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Тепло и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свет несу я вам</a:t>
            </a:r>
          </a:p>
          <a:p>
            <a:pPr marL="45720" indent="0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делать все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умею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45720" lvl="0" indent="0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под мышкой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посижу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И, что делать, укажу:</a:t>
            </a:r>
          </a:p>
          <a:p>
            <a:pPr marL="45720" indent="0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разрешу гулять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45720" indent="0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уложу в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кровать 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3"/>
          </p:nvPr>
        </p:nvSpPr>
        <p:spPr>
          <a:xfrm>
            <a:off x="457200" y="914400"/>
            <a:ext cx="8305800" cy="639762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Каждый правильный ответ приносит  1балл команде.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4"/>
          </p:nvPr>
        </p:nvSpPr>
        <p:spPr>
          <a:xfrm>
            <a:off x="5257800" y="1828800"/>
            <a:ext cx="3575304" cy="327660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Вольт</a:t>
            </a:r>
          </a:p>
          <a:p>
            <a:pPr marL="45720" indent="0">
              <a:buNone/>
            </a:pP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ru-RU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Электрический ток</a:t>
            </a:r>
          </a:p>
          <a:p>
            <a:pPr marL="45720" indent="0">
              <a:buNone/>
            </a:pP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ru-RU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Градусник</a:t>
            </a:r>
          </a:p>
        </p:txBody>
      </p:sp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-3256256" y="685800"/>
            <a:ext cx="6512511" cy="1143000"/>
          </a:xfrm>
        </p:spPr>
        <p:txBody>
          <a:bodyPr rtlCol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indent="0" algn="l">
              <a:buNone/>
              <a:defRPr/>
            </a:pPr>
            <a:r>
              <a:rPr lang="ru-RU" sz="3600" spc="50" dirty="0" smtClean="0">
                <a:ln w="11430"/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3600" spc="50" dirty="0" smtClean="0">
                <a:ln w="11430"/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spc="50" dirty="0" smtClean="0">
              <a:ln w="11430"/>
              <a:solidFill>
                <a:sysClr val="windowText" lastClr="0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32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132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132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132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132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2000"/>
                                        <p:tgtEl>
                                          <p:spTgt spid="132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1057</TotalTime>
  <Words>1870</Words>
  <Application>Microsoft Office PowerPoint</Application>
  <PresentationFormat>Экран (4:3)</PresentationFormat>
  <Paragraphs>535</Paragraphs>
  <Slides>26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Воздушный поток</vt:lpstr>
      <vt:lpstr>Интеллектуальная  игра «Физбой» </vt:lpstr>
      <vt:lpstr>Эпиграф: </vt:lpstr>
      <vt:lpstr>Разминка:</vt:lpstr>
      <vt:lpstr>Конкурс № 1 </vt:lpstr>
      <vt:lpstr>Презентация PowerPoint</vt:lpstr>
      <vt:lpstr>Ответы к конкурсу № 1</vt:lpstr>
      <vt:lpstr>Конкурс №2 «Всем известный метр...» </vt:lpstr>
      <vt:lpstr>Ответы к конкурсу № 2</vt:lpstr>
      <vt:lpstr>  </vt:lpstr>
      <vt:lpstr>Конкурс№3 «Физические загадки»</vt:lpstr>
      <vt:lpstr>Конкурс№3 «Физические загадки»</vt:lpstr>
      <vt:lpstr>Конкурс№4 «Знатоки формул» </vt:lpstr>
      <vt:lpstr>Конкурс №5 «Кроссворд»</vt:lpstr>
      <vt:lpstr>Конкурс №5 «Кроссворд»</vt:lpstr>
      <vt:lpstr>Игра со зрителями</vt:lpstr>
      <vt:lpstr>Конкурс № 6 «Единицы измерения»</vt:lpstr>
      <vt:lpstr>Конкурс №7 «Знатоки физики»</vt:lpstr>
      <vt:lpstr>Конкурс №7 «Знатоки физики»</vt:lpstr>
      <vt:lpstr>Конкурс №7 «Знатоки физики»</vt:lpstr>
      <vt:lpstr>Конкурс №8 «Обгоним на задачах!»  (10 б)</vt:lpstr>
      <vt:lpstr>Конкурс №8 «Обгоним на задачах!»  (5 б)</vt:lpstr>
      <vt:lpstr>Конкурс №8 «Обгоним на задачах!»  (5 б)</vt:lpstr>
      <vt:lpstr>Конкурс №9 «Кто-кого»</vt:lpstr>
      <vt:lpstr>Подведение итогов. </vt:lpstr>
      <vt:lpstr>Презентация PowerPoint</vt:lpstr>
      <vt:lpstr>Используемая литература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Учитель</dc:creator>
  <cp:lastModifiedBy>1</cp:lastModifiedBy>
  <cp:revision>113</cp:revision>
  <dcterms:modified xsi:type="dcterms:W3CDTF">2018-04-26T12:20:04Z</dcterms:modified>
</cp:coreProperties>
</file>