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76" r:id="rId6"/>
    <p:sldId id="260" r:id="rId7"/>
    <p:sldId id="261" r:id="rId8"/>
    <p:sldId id="263" r:id="rId9"/>
    <p:sldId id="274" r:id="rId10"/>
    <p:sldId id="266" r:id="rId11"/>
    <p:sldId id="278" r:id="rId12"/>
    <p:sldId id="268" r:id="rId13"/>
    <p:sldId id="275" r:id="rId14"/>
    <p:sldId id="279" r:id="rId15"/>
    <p:sldId id="280" r:id="rId16"/>
    <p:sldId id="281" r:id="rId17"/>
    <p:sldId id="282" r:id="rId18"/>
    <p:sldId id="283" r:id="rId19"/>
    <p:sldId id="284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9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21175-DD59-4BFD-AFC0-DDC7C25A3CC8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518B7-3D7A-450E-95D5-AF2100862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3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518B7-3D7A-450E-95D5-AF21008620A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1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518B7-3D7A-450E-95D5-AF21008620A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1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5.xls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7.xls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11" Type="http://schemas.openxmlformats.org/officeDocument/2006/relationships/oleObject" Target="../embeddings/Microsoft_Excel_97-2003_Worksheet8.xls"/><Relationship Id="rId5" Type="http://schemas.openxmlformats.org/officeDocument/2006/relationships/oleObject" Target="../embeddings/Microsoft_Excel_97-2003_Worksheet6.xls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emf"/><Relationship Id="rId14" Type="http://schemas.openxmlformats.org/officeDocument/2006/relationships/oleObject" Target="../embeddings/Microsoft_Excel_97-2003_Worksheet9.xls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1.xls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Excel_97-2003_Worksheet10.xls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b.ru/article/184984/sotsialnyi" TargetMode="External"/><Relationship Id="rId3" Type="http://schemas.openxmlformats.org/officeDocument/2006/relationships/hyperlink" Target="https://womanadvice.ru/internet-" TargetMode="External"/><Relationship Id="rId7" Type="http://schemas.openxmlformats.org/officeDocument/2006/relationships/hyperlink" Target="https://dic.academic.ru/dic.nsf/ruwiki/60759" TargetMode="External"/><Relationship Id="rId2" Type="http://schemas.openxmlformats.org/officeDocument/2006/relationships/hyperlink" Target="http://bd.fom.ru/report/cat/smi/smi_int/pressr_1901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rookee.ru/socialnaya-set/" TargetMode="External"/><Relationship Id="rId5" Type="http://schemas.openxmlformats.org/officeDocument/2006/relationships/hyperlink" Target="https://ru.wikipedia.org/wiki/&#1057;&#1086;&#1094;&#1080;&#1072;&#1083;&#1100;&#1085;&#1072;&#1103;_&#1089;&#1077;&#1090;&#1100;" TargetMode="External"/><Relationship Id="rId4" Type="http://schemas.openxmlformats.org/officeDocument/2006/relationships/hyperlink" Target="https://ru.wikipedia.org/wiki/&#1048;&#1085;&#1090;&#1077;&#1088;&#1085;&#1077;&#1090;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u.wikipedia.org/wiki/&#1040;&#1085;&#1075;&#1083;&#1080;&#1081;&#1089;&#1082;&#1080;&#1081;_&#1103;&#1079;&#1099;&#1082;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odnoklassniki.ru/" TargetMode="External"/><Relationship Id="rId7" Type="http://schemas.openxmlformats.org/officeDocument/2006/relationships/hyperlink" Target="https://www.instagram.com/" TargetMode="External"/><Relationship Id="rId2" Type="http://schemas.openxmlformats.org/officeDocument/2006/relationships/hyperlink" Target="http://vkontakt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ter.ru/" TargetMode="External"/><Relationship Id="rId5" Type="http://schemas.openxmlformats.org/officeDocument/2006/relationships/hyperlink" Target="http://my.mail.ru/" TargetMode="External"/><Relationship Id="rId4" Type="http://schemas.openxmlformats.org/officeDocument/2006/relationships/hyperlink" Target="http://facebook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877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900" b="1" dirty="0" smtClean="0">
                <a:latin typeface="+mn-lt"/>
              </a:rPr>
              <a:t>«Социальные сети: </a:t>
            </a:r>
            <a:br>
              <a:rPr lang="ru-RU" sz="4900" b="1" dirty="0" smtClean="0">
                <a:latin typeface="+mn-lt"/>
              </a:rPr>
            </a:br>
            <a:r>
              <a:rPr lang="ru-RU" sz="4900" b="1" dirty="0" smtClean="0">
                <a:latin typeface="+mn-lt"/>
              </a:rPr>
              <a:t>вред или польза?»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501008"/>
            <a:ext cx="3416424" cy="2040632"/>
          </a:xfrm>
        </p:spPr>
        <p:txBody>
          <a:bodyPr>
            <a:normAutofit/>
          </a:bodyPr>
          <a:lstStyle/>
          <a:p>
            <a:pPr algn="r"/>
            <a:r>
              <a:rPr lang="ru-RU" sz="1200" b="1">
                <a:solidFill>
                  <a:schemeClr val="tx1"/>
                </a:solidFill>
              </a:rPr>
              <a:t> 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867126" y="6209238"/>
            <a:ext cx="1695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cs typeface="Times New Roman" pitchFamily="18" charset="0"/>
              </a:rPr>
              <a:t>Часцы</a:t>
            </a:r>
            <a:r>
              <a:rPr lang="ru-RU" dirty="0" smtClean="0">
                <a:cs typeface="Times New Roman" pitchFamily="18" charset="0"/>
              </a:rPr>
              <a:t> – 2020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2411057" cy="2411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3815" y="326226"/>
            <a:ext cx="6082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униципальное бюджетное общеобразовательное учреждение </a:t>
            </a:r>
            <a:r>
              <a:rPr lang="ru-RU" dirty="0" err="1" smtClean="0"/>
              <a:t>Часцовская</a:t>
            </a:r>
            <a:r>
              <a:rPr lang="ru-RU" dirty="0" smtClean="0"/>
              <a:t> средняя общеобразовательная школа»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www.infoniac.ru/upload/medialibrary/cbc/cbcb70809ed3d7a4390cd0e8295a2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359" y="1657291"/>
            <a:ext cx="2291630" cy="1654721"/>
          </a:xfrm>
          <a:prstGeom prst="rect">
            <a:avLst/>
          </a:prstGeom>
          <a:noFill/>
          <a:ln w="38100" cmpd="dbl">
            <a:solidFill>
              <a:srgbClr val="0066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99646" y="40466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Отрицательное влияние социальных </a:t>
            </a:r>
            <a:r>
              <a:rPr lang="ru-RU" sz="3200" b="1" dirty="0"/>
              <a:t>сетей на современных подростков</a:t>
            </a:r>
            <a:endParaRPr lang="ru-RU" sz="3200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75" y="1645617"/>
            <a:ext cx="1916018" cy="1611204"/>
          </a:xfrm>
          <a:prstGeom prst="rect">
            <a:avLst/>
          </a:prstGeom>
          <a:noFill/>
          <a:ln w="38100" cmpd="dbl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820" y="3338119"/>
            <a:ext cx="2625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</a:t>
            </a:r>
            <a:r>
              <a:rPr lang="ru-RU" b="1" dirty="0" smtClean="0"/>
              <a:t>аздражительность, недосып, проблемы со здоровьем</a:t>
            </a:r>
            <a:endParaRPr lang="ru-RU" b="1" dirty="0"/>
          </a:p>
        </p:txBody>
      </p:sp>
      <p:pic>
        <p:nvPicPr>
          <p:cNvPr id="6148" name="Picture 4" descr="ÐÐ°ÑÑÐ¸Ð½ÐºÐ¸ Ð¿Ð¾ Ð·Ð°Ð¿ÑÐ¾ÑÑ 18+ Ð¿Ð½Ð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54" y="1580383"/>
            <a:ext cx="1663334" cy="16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61756" y="3345695"/>
            <a:ext cx="2589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оступ к материалам для взрослых, ненормативная речь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98091" y="3457467"/>
            <a:ext cx="247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роблемы с учебой, конфликты в семье, замкнутость</a:t>
            </a:r>
            <a:endParaRPr lang="ru-RU" b="1" dirty="0"/>
          </a:p>
        </p:txBody>
      </p:sp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r="11342"/>
          <a:stretch/>
        </p:blipFill>
        <p:spPr bwMode="auto">
          <a:xfrm>
            <a:off x="2331131" y="4380797"/>
            <a:ext cx="2957257" cy="20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80112" y="5085184"/>
            <a:ext cx="247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онижение самооценки, проблемы в общении в реальной жизни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548680"/>
            <a:ext cx="4704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Виды социальных сетей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Кроме социальных сетей существует еще несколько типов схожих ресурсов социальной направленности</a:t>
            </a:r>
            <a:r>
              <a:rPr lang="ru-RU" sz="2400" dirty="0" smtClean="0"/>
              <a:t>:</a:t>
            </a:r>
          </a:p>
          <a:p>
            <a:pPr algn="just"/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социальные каталоги;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социальные закладки;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социальные библиотеки;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социальные сети веб-мастеров;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игровые социальные сети;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многоязычные социальные сети;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профессиональные социальные сети;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гендерные  и возрастные сети.</a:t>
            </a: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6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48680"/>
            <a:ext cx="8373616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Признаки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зависимости от социальных сетей</a:t>
            </a:r>
            <a:endParaRPr lang="ru-RU" sz="3200" dirty="0">
              <a:latin typeface="+mn-lt"/>
            </a:endParaRPr>
          </a:p>
        </p:txBody>
      </p:sp>
      <p:pic>
        <p:nvPicPr>
          <p:cNvPr id="61442" name="Picture 2" descr="https://smmx.ru/wp-content/uploads/1-157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820" y="4387756"/>
            <a:ext cx="3456384" cy="1944216"/>
          </a:xfrm>
          <a:prstGeom prst="rect">
            <a:avLst/>
          </a:prstGeom>
          <a:noFill/>
          <a:ln w="38100" cmpd="dbl">
            <a:solidFill>
              <a:srgbClr val="0066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34076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</a:t>
            </a:r>
            <a:r>
              <a:rPr lang="ru-RU" sz="2400" dirty="0" smtClean="0"/>
              <a:t>навязчивая </a:t>
            </a:r>
            <a:r>
              <a:rPr lang="ru-RU" sz="2400" dirty="0"/>
              <a:t>потребность просмотреть свои входящие сообщения, даже зная о том, что никто не должен </a:t>
            </a:r>
            <a:r>
              <a:rPr lang="ru-RU" sz="2400" dirty="0" smtClean="0"/>
              <a:t>написать</a:t>
            </a:r>
            <a:r>
              <a:rPr lang="ru-RU" sz="2400" dirty="0"/>
              <a:t>;</a:t>
            </a:r>
          </a:p>
          <a:p>
            <a:r>
              <a:rPr lang="ru-RU" sz="2400" dirty="0"/>
              <a:t>2. т</a:t>
            </a:r>
            <a:r>
              <a:rPr lang="ru-RU" sz="2400" dirty="0" smtClean="0"/>
              <a:t>рата всего свободного времени на социальную сеть;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dirty="0" smtClean="0"/>
              <a:t>общение </a:t>
            </a:r>
            <a:r>
              <a:rPr lang="ru-RU" sz="2400" dirty="0"/>
              <a:t>с друзьями происходит </a:t>
            </a:r>
            <a:r>
              <a:rPr lang="ru-RU" sz="2400" dirty="0" smtClean="0"/>
              <a:t>только виртуально;</a:t>
            </a:r>
            <a:endParaRPr lang="ru-RU" sz="2400" dirty="0"/>
          </a:p>
          <a:p>
            <a:r>
              <a:rPr lang="ru-RU" sz="2400" dirty="0"/>
              <a:t>4. н</a:t>
            </a:r>
            <a:r>
              <a:rPr lang="ru-RU" sz="2400" dirty="0" smtClean="0"/>
              <a:t>евозможность отказаться от игр и развлечений в </a:t>
            </a:r>
            <a:r>
              <a:rPr lang="ru-RU" sz="2400" dirty="0" err="1" smtClean="0"/>
              <a:t>соцсетях</a:t>
            </a:r>
            <a:r>
              <a:rPr lang="ru-RU" sz="2400" dirty="0" smtClean="0"/>
              <a:t> в пользу домашних дел и уроков;</a:t>
            </a:r>
            <a:endParaRPr lang="ru-RU" sz="2400" dirty="0"/>
          </a:p>
          <a:p>
            <a:r>
              <a:rPr lang="ru-RU" sz="2400" dirty="0"/>
              <a:t>5. </a:t>
            </a:r>
            <a:r>
              <a:rPr lang="ru-RU" sz="2400" dirty="0" smtClean="0"/>
              <a:t>жуткое </a:t>
            </a:r>
            <a:r>
              <a:rPr lang="ru-RU" sz="2400" dirty="0"/>
              <a:t>раздражение, если по какой-либо причине не </a:t>
            </a:r>
            <a:r>
              <a:rPr lang="ru-RU" sz="2400" dirty="0" smtClean="0"/>
              <a:t>получается попасть </a:t>
            </a:r>
            <a:r>
              <a:rPr lang="ru-RU" sz="2400" dirty="0"/>
              <a:t>на свою страничку в социальной </a:t>
            </a:r>
            <a:r>
              <a:rPr lang="ru-RU" sz="2400" dirty="0" smtClean="0"/>
              <a:t>сети.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Результаты социального опроса</a:t>
            </a:r>
            <a:endParaRPr lang="ru-RU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86" y="1026892"/>
            <a:ext cx="825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Гипотеза 1. </a:t>
            </a:r>
            <a:r>
              <a:rPr lang="ru-RU" sz="2400" i="1" u="sng" dirty="0" smtClean="0"/>
              <a:t>Среди исследуемых не найдется ни одного человека, не зарегистрированного хотя бы в одной социальной</a:t>
            </a:r>
            <a:endParaRPr lang="ru-RU" sz="2400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013176"/>
            <a:ext cx="6212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Вывод: </a:t>
            </a:r>
            <a:r>
              <a:rPr lang="ru-RU" sz="2400" i="1" u="sng" dirty="0" smtClean="0"/>
              <a:t>В ходе исследования было выяснено, что все 100 % учеников и учителей зарегистрированы хотя бы в одной социальной сети и пользуются ею. </a:t>
            </a:r>
            <a:endParaRPr lang="ru-RU" sz="2400" i="1" u="sng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847438"/>
              </p:ext>
            </p:extLst>
          </p:nvPr>
        </p:nvGraphicFramePr>
        <p:xfrm>
          <a:off x="2483768" y="1866430"/>
          <a:ext cx="5200451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иаграмма" r:id="rId3" imgW="4632960" imgH="3032748" progId="MSGraph.Chart.8">
                  <p:embed/>
                </p:oleObj>
              </mc:Choice>
              <mc:Fallback>
                <p:oleObj name="Диаграмма" r:id="rId3" imgW="4632960" imgH="3032748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866430"/>
                        <a:ext cx="5200451" cy="303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73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Результаты социального опроса</a:t>
            </a:r>
            <a:endParaRPr lang="ru-RU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68" y="1026892"/>
            <a:ext cx="833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Гипотеза 2. </a:t>
            </a:r>
            <a:r>
              <a:rPr lang="ru-RU" sz="2400" i="1" u="sng" dirty="0" smtClean="0"/>
              <a:t>На социальные сети люди ежедневно тратят большое количество времени</a:t>
            </a:r>
            <a:endParaRPr lang="ru-RU" sz="2400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564469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Вывод: </a:t>
            </a:r>
            <a:r>
              <a:rPr lang="ru-RU" sz="2400" i="1" u="sng" dirty="0" smtClean="0"/>
              <a:t>согласно исследования гипотеза 2 была частично доказана</a:t>
            </a:r>
            <a:endParaRPr lang="ru-RU" sz="2400" i="1" u="sng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502599"/>
              </p:ext>
            </p:extLst>
          </p:nvPr>
        </p:nvGraphicFramePr>
        <p:xfrm>
          <a:off x="540971" y="2132856"/>
          <a:ext cx="4043718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Диаграмма" r:id="rId4" imgW="5280754" imgH="3116613" progId="Excel.Chart.8">
                  <p:embed/>
                </p:oleObj>
              </mc:Choice>
              <mc:Fallback>
                <p:oleObj name="Диаграмма" r:id="rId4" imgW="5280754" imgH="3116613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71" y="2132856"/>
                        <a:ext cx="4043718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23582"/>
              </p:ext>
            </p:extLst>
          </p:nvPr>
        </p:nvGraphicFramePr>
        <p:xfrm>
          <a:off x="4760183" y="2132856"/>
          <a:ext cx="3916273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Диаграмма" r:id="rId7" imgW="5280754" imgH="3116613" progId="Excel.Chart.8">
                  <p:embed/>
                </p:oleObj>
              </mc:Choice>
              <mc:Fallback>
                <p:oleObj name="Диаграмма" r:id="rId7" imgW="5280754" imgH="3116613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183" y="2132856"/>
                        <a:ext cx="3916273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326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9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Результаты социального опроса</a:t>
            </a:r>
            <a:endParaRPr lang="ru-RU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68" y="908720"/>
            <a:ext cx="8258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Гипотеза 3 </a:t>
            </a:r>
            <a:r>
              <a:rPr lang="ru-RU" sz="2400" i="1" u="sng" dirty="0" smtClean="0"/>
              <a:t>Социальные сети оказывают значительное воздействие на жизнь человека, влияя на успеваемость и трудовую деятельность, при чем это воздействие может быть как положительным, так и отрицательным</a:t>
            </a:r>
            <a:endParaRPr lang="ru-RU" sz="2400" i="1" u="sng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396229"/>
              </p:ext>
            </p:extLst>
          </p:nvPr>
        </p:nvGraphicFramePr>
        <p:xfrm>
          <a:off x="467545" y="2478381"/>
          <a:ext cx="4256855" cy="289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Диаграмма" r:id="rId4" imgW="5577894" imgH="3116613" progId="Excel.Chart.8">
                  <p:embed/>
                </p:oleObj>
              </mc:Choice>
              <mc:Fallback>
                <p:oleObj name="Диаграмма" r:id="rId4" imgW="5577894" imgH="3116613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2478381"/>
                        <a:ext cx="4256855" cy="2894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666838"/>
              </p:ext>
            </p:extLst>
          </p:nvPr>
        </p:nvGraphicFramePr>
        <p:xfrm>
          <a:off x="4495806" y="2478381"/>
          <a:ext cx="4364360" cy="289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Диаграмма" r:id="rId7" imgW="5577894" imgH="3116613" progId="Excel.Chart.8">
                  <p:embed/>
                </p:oleObj>
              </mc:Choice>
              <mc:Fallback>
                <p:oleObj name="Диаграмма" r:id="rId7" imgW="5577894" imgH="3116613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6" y="2478381"/>
                        <a:ext cx="4364360" cy="2894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326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483768" y="5445224"/>
            <a:ext cx="6212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Вопрос: </a:t>
            </a:r>
            <a:r>
              <a:rPr lang="ru-RU" sz="2400" dirty="0" smtClean="0"/>
              <a:t>С какой целью Вы чаще всего пользуетесь социальными сетями?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810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Результаты социального опроса</a:t>
            </a:r>
            <a:endParaRPr lang="ru-RU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68" y="908720"/>
            <a:ext cx="8258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Гипотеза 3 </a:t>
            </a:r>
            <a:r>
              <a:rPr lang="ru-RU" sz="2400" i="1" u="sng" dirty="0" smtClean="0"/>
              <a:t>Социальные сети оказывают значительное воздействие на жизнь человека, влияя на успеваемость и трудовую деятельность, при чем это воздействие может быть как положительным, так и отрицательным</a:t>
            </a:r>
            <a:endParaRPr lang="ru-RU" sz="2400" i="1" u="sng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326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483768" y="5373216"/>
            <a:ext cx="6212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Вопрос: </a:t>
            </a:r>
            <a:r>
              <a:rPr lang="ru-RU" sz="2400" dirty="0" smtClean="0"/>
              <a:t>Могли бы Вы отказаться от социальных сетей? Если да, то на какое время?</a:t>
            </a:r>
            <a:endParaRPr lang="ru-RU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" y="342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57200" y="357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934810"/>
              </p:ext>
            </p:extLst>
          </p:nvPr>
        </p:nvGraphicFramePr>
        <p:xfrm>
          <a:off x="2084387" y="2478381"/>
          <a:ext cx="5584825" cy="296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Диаграмма" r:id="rId4" imgW="5577894" imgH="3116613" progId="Excel.Chart.8">
                  <p:embed/>
                </p:oleObj>
              </mc:Choice>
              <mc:Fallback>
                <p:oleObj name="Диаграмма" r:id="rId4" imgW="5577894" imgH="3116613" progId="Excel.Chart.8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7" y="2478381"/>
                        <a:ext cx="5584825" cy="2966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09600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1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Результаты социального опроса</a:t>
            </a:r>
            <a:endParaRPr lang="ru-RU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68" y="908720"/>
            <a:ext cx="825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Вопрос: </a:t>
            </a:r>
            <a:r>
              <a:rPr lang="ru-RU" sz="2400" u="sng" dirty="0" smtClean="0"/>
              <a:t>Какие минусы и плюсы социальных сетей Вы считаете наиболее значимыми и актуальными?</a:t>
            </a:r>
            <a:endParaRPr lang="ru-RU" sz="2400" u="sng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326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" y="342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57200" y="357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92751"/>
              </p:ext>
            </p:extLst>
          </p:nvPr>
        </p:nvGraphicFramePr>
        <p:xfrm>
          <a:off x="4857675" y="1739717"/>
          <a:ext cx="3746774" cy="213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Диаграмма" r:id="rId5" imgW="5280754" imgH="3116613" progId="Excel.Chart.8">
                  <p:embed/>
                </p:oleObj>
              </mc:Choice>
              <mc:Fallback>
                <p:oleObj name="Диаграмма" r:id="rId5" imgW="5280754" imgH="3116613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675" y="1739717"/>
                        <a:ext cx="3746774" cy="2138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09600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207384"/>
              </p:ext>
            </p:extLst>
          </p:nvPr>
        </p:nvGraphicFramePr>
        <p:xfrm>
          <a:off x="673224" y="1739717"/>
          <a:ext cx="3898776" cy="219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Диаграмма" r:id="rId8" imgW="5280754" imgH="3116613" progId="Excel.Chart.8">
                  <p:embed/>
                </p:oleObj>
              </mc:Choice>
              <mc:Fallback>
                <p:oleObj name="Диаграмма" r:id="rId8" imgW="5280754" imgH="3116613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" y="1739717"/>
                        <a:ext cx="3898776" cy="2193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62000" y="387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815715"/>
              </p:ext>
            </p:extLst>
          </p:nvPr>
        </p:nvGraphicFramePr>
        <p:xfrm>
          <a:off x="683568" y="3895378"/>
          <a:ext cx="3888432" cy="2125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Диаграмма" r:id="rId11" imgW="5280754" imgH="3116613" progId="Excel.Chart.8">
                  <p:embed/>
                </p:oleObj>
              </mc:Choice>
              <mc:Fallback>
                <p:oleObj name="Диаграмма" r:id="rId11" imgW="5280754" imgH="3116613" progId="Excel.Char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895378"/>
                        <a:ext cx="3888432" cy="2125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14400" y="403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0668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11947"/>
              </p:ext>
            </p:extLst>
          </p:nvPr>
        </p:nvGraphicFramePr>
        <p:xfrm>
          <a:off x="4842770" y="3870623"/>
          <a:ext cx="3756692" cy="207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Диаграмма" r:id="rId14" imgW="5280754" imgH="3116613" progId="Excel.Chart.8">
                  <p:embed/>
                </p:oleObj>
              </mc:Choice>
              <mc:Fallback>
                <p:oleObj name="Диаграмма" r:id="rId14" imgW="5280754" imgH="3116613" progId="Excel.Chart.8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770" y="3870623"/>
                        <a:ext cx="3756692" cy="2078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1066800" y="418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74032" y="5805263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Вывод: </a:t>
            </a:r>
            <a:r>
              <a:rPr lang="ru-RU" sz="2400" dirty="0" smtClean="0"/>
              <a:t>на основе всего вышеперечисленного, гипотезу 3 можно считать доказанной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897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Результаты социального опроса</a:t>
            </a:r>
            <a:endParaRPr lang="ru-RU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68" y="908720"/>
            <a:ext cx="825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Вопрос: </a:t>
            </a:r>
            <a:r>
              <a:rPr lang="ru-RU" sz="2400" u="sng" dirty="0" smtClean="0"/>
              <a:t>Какие социальные сети Вы используете?</a:t>
            </a:r>
            <a:endParaRPr lang="ru-RU" sz="2400" u="sng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326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" y="342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57200" y="357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09600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62000" y="387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14400" y="403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0668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1066800" y="418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586295"/>
              </p:ext>
            </p:extLst>
          </p:nvPr>
        </p:nvGraphicFramePr>
        <p:xfrm>
          <a:off x="410344" y="1370385"/>
          <a:ext cx="4771256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Диаграмма" r:id="rId5" imgW="5280754" imgH="3162220" progId="Excel.Chart.8">
                  <p:embed/>
                </p:oleObj>
              </mc:Choice>
              <mc:Fallback>
                <p:oleObj name="Диаграмма" r:id="rId5" imgW="5280754" imgH="316222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44" y="1370385"/>
                        <a:ext cx="4771256" cy="316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2192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679169"/>
              </p:ext>
            </p:extLst>
          </p:nvPr>
        </p:nvGraphicFramePr>
        <p:xfrm>
          <a:off x="4283968" y="3251201"/>
          <a:ext cx="4423867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Диаграмма" r:id="rId8" imgW="5280754" imgH="3116613" progId="Excel.Chart.8">
                  <p:embed/>
                </p:oleObj>
              </mc:Choice>
              <mc:Fallback>
                <p:oleObj name="Диаграмма" r:id="rId8" imgW="5280754" imgH="3116613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251201"/>
                        <a:ext cx="4423867" cy="311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219200" y="4335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4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Рекомендации при работе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в социальных сетях</a:t>
            </a:r>
            <a:endParaRPr lang="ru-RU" sz="32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ограничение времени пребывания в сети;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поиск альтернативных способов время препровождения (например, занятия спортом, рисование, чтение книг и т.д.);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оказание </a:t>
            </a:r>
            <a:r>
              <a:rPr lang="ru-RU" sz="2400" dirty="0" smtClean="0"/>
              <a:t>большего </a:t>
            </a:r>
            <a:r>
              <a:rPr lang="ru-RU" sz="2400" dirty="0"/>
              <a:t>внимания своей реальной жизни (событиям в школе, в семье, общении с друзьями);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Использовать время </a:t>
            </a:r>
            <a:r>
              <a:rPr lang="ru-RU" sz="2400" dirty="0"/>
              <a:t>пребывания в </a:t>
            </a:r>
            <a:r>
              <a:rPr lang="ru-RU" sz="2400" dirty="0" smtClean="0"/>
              <a:t>социальных сетях более </a:t>
            </a:r>
            <a:r>
              <a:rPr lang="ru-RU" sz="2400" dirty="0"/>
              <a:t>рационально, тратя его на саморазвитие и обучение, а не на просмотр бессмысленных видеороликов и игры.</a:t>
            </a:r>
          </a:p>
        </p:txBody>
      </p:sp>
      <p:pic>
        <p:nvPicPr>
          <p:cNvPr id="7170" name="Picture 2" descr="ÐÐ°ÑÑÐ¸Ð½ÐºÐ¸ Ð¿Ð¾ Ð·Ð°Ð¿ÑÐ¾ÑÑ ÑÐµÐºÐ¾Ð¼ÐµÐ½Ð´Ð°ÑÐ¸Ð¸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75" y="4509120"/>
            <a:ext cx="2041197" cy="2160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1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" y="404664"/>
            <a:ext cx="8229600" cy="3672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 </a:t>
            </a:r>
            <a:r>
              <a:rPr lang="ru-RU" sz="2000" smtClean="0"/>
              <a:t>проблемы </a:t>
            </a:r>
            <a:r>
              <a:rPr lang="ru-RU" sz="2000" dirty="0"/>
              <a:t>влияния социальных сетей на процесс социализации подростков очевидна. Жизнь стремительно меняется. Теперь в каждом доме есть интернет. Мало того, практически у каждого школьника есть гаджеты, с помощью которых можно зайти на свою страницу определённого сайта, пообщаться с друзьями, узнать новости, посмотреть фильм и многое другое. Но все чаще в последнее время стала появляться информация в СМИ, что социальные сети вредят здоровью молодёжи и отупляют современное поколение. И мне, как активному пользователю, захотелось узнать: социальная сеть – лучший друг, тайный враг или помощник? </a:t>
            </a:r>
          </a:p>
        </p:txBody>
      </p:sp>
      <p:sp>
        <p:nvSpPr>
          <p:cNvPr id="40962" name="AutoShape 2" descr="http://medialenta.ru/media/images/1490200144_znakomstv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://medialenta.ru/media/images/1490200144_znakomstv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://money-insider.ru/wp-content/uploads/2017/12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21087"/>
            <a:ext cx="3816424" cy="2148647"/>
          </a:xfrm>
          <a:prstGeom prst="rect">
            <a:avLst/>
          </a:prstGeom>
          <a:noFill/>
          <a:ln w="38100" cmpd="dbl">
            <a:solidFill>
              <a:srgbClr val="0066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Подведем итоги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Autofit/>
          </a:bodyPr>
          <a:lstStyle/>
          <a:p>
            <a:pPr marL="0" indent="442913" algn="just" fontAlgn="base">
              <a:buNone/>
            </a:pPr>
            <a:r>
              <a:rPr lang="ru-RU" sz="2000" dirty="0" smtClean="0"/>
              <a:t>Возможность </a:t>
            </a:r>
            <a:r>
              <a:rPr lang="ru-RU" sz="2000" dirty="0"/>
              <a:t>посещать Интернет безгранична: можно общаться с друзьями, играть, слушать музыку, смотреть видео, посетить группы по интересам. Однако не стоит забывать про опасности социальных сетей: ухудшение здоровья, понижение самооценки, потеря навыков живого общения, конфликты с семьей и проблемы с учебой. </a:t>
            </a:r>
          </a:p>
          <a:p>
            <a:pPr marL="0" indent="442913" algn="just" fontAlgn="base">
              <a:buNone/>
            </a:pPr>
            <a:r>
              <a:rPr lang="ru-RU" sz="2000" dirty="0"/>
              <a:t>Мы имеем возможность использовать огромное количество информации, развивать своё мышление и самосовершенствоваться – главное не упустить эту возможность.</a:t>
            </a:r>
          </a:p>
          <a:p>
            <a:pPr marL="0" indent="442913" algn="just" fontAlgn="base">
              <a:buNone/>
            </a:pPr>
            <a:r>
              <a:rPr lang="ru-RU" sz="2000" dirty="0"/>
              <a:t>Важно помнить, что виртуальное общение в </a:t>
            </a:r>
            <a:r>
              <a:rPr lang="ru-RU" sz="2000" dirty="0" err="1"/>
              <a:t>соцсетях</a:t>
            </a:r>
            <a:r>
              <a:rPr lang="ru-RU" sz="2000" dirty="0"/>
              <a:t> не может заменить контакт с живыми людьми. Виртуальный мир – это лишь частичка </a:t>
            </a:r>
            <a:r>
              <a:rPr lang="ru-RU" sz="2000" dirty="0" smtClean="0"/>
              <a:t>реального.</a:t>
            </a:r>
          </a:p>
          <a:p>
            <a:pPr marL="0" indent="0" algn="just" fontAlgn="base">
              <a:buNone/>
            </a:pPr>
            <a:r>
              <a:rPr lang="ru-RU" sz="2400" b="1" dirty="0" smtClean="0"/>
              <a:t>Берегите себя и используйте социальные сети правильно!</a:t>
            </a:r>
            <a:endParaRPr lang="ru-RU" sz="2400" b="1" dirty="0"/>
          </a:p>
        </p:txBody>
      </p:sp>
      <p:pic>
        <p:nvPicPr>
          <p:cNvPr id="8194" name="Picture 2" descr="ÐÐ°ÑÑÐ¸Ð½ÐºÐ¸ Ð¿Ð¾ Ð·Ð°Ð¿ÑÐ¾ÑÑ ÑÐ¾ÑÐ¸Ð°Ð»ÑÐ½ÑÐµ ÑÐµÑÐ¸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98" y="5158104"/>
            <a:ext cx="4248472" cy="1251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 fontAlgn="base">
              <a:buNone/>
            </a:pPr>
            <a:r>
              <a:rPr lang="ru-RU" sz="3500" b="1" dirty="0" smtClean="0"/>
              <a:t>Информационные источники:</a:t>
            </a:r>
          </a:p>
          <a:p>
            <a:pPr fontAlgn="base">
              <a:buNone/>
            </a:pPr>
            <a:endParaRPr lang="ru-RU" sz="3500" b="1" dirty="0" smtClean="0"/>
          </a:p>
          <a:p>
            <a:pPr lvl="0"/>
            <a:r>
              <a:rPr lang="ru-RU" u="sng" dirty="0" smtClean="0">
                <a:hlinkClick r:id="rId2"/>
              </a:rPr>
              <a:t>http://bd.fom.ru/report/cat/smi/smi_int/pressr_190111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https://womanadvice.ru/internet-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https://ru.wikipedia.org/wiki/Интернет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https://ru.wikipedia.org/wiki/Социальная_сеть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https://wiki.rookee.ru/socialnaya-set/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https://dic.academic.ru/dic.nsf/ruwiki/60759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http://fb.ru/article/184984/sotsialnyi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+mn-lt"/>
              </a:rPr>
              <a:t>Спасибо за внимание!</a:t>
            </a:r>
            <a:endParaRPr lang="ru-RU" sz="4800" b="1" dirty="0">
              <a:latin typeface="+mn-lt"/>
            </a:endParaRPr>
          </a:p>
        </p:txBody>
      </p:sp>
      <p:pic>
        <p:nvPicPr>
          <p:cNvPr id="9218" name="Picture 2" descr="ÐÐ°ÑÑÐ¸Ð½ÐºÐ¸ Ð¿Ð¾ Ð·Ð°Ð¿ÑÐ¾ÑÑ ÑÐ¼Ð°Ð¹Ð»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2314575" cy="2381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5565" y="1296901"/>
            <a:ext cx="78217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Задачи</a:t>
            </a:r>
            <a:r>
              <a:rPr lang="ru-RU" sz="2400" b="1" dirty="0"/>
              <a:t>:</a:t>
            </a:r>
            <a:endParaRPr lang="ru-RU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изучить литературу об истории появления и развития социальных </a:t>
            </a:r>
            <a:r>
              <a:rPr lang="ru-RU" sz="2000" dirty="0" smtClean="0"/>
              <a:t>сетей;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рассмотреть </a:t>
            </a:r>
            <a:r>
              <a:rPr lang="ru-RU" sz="2000" dirty="0"/>
              <a:t>классификацию социальных сетей и их </a:t>
            </a:r>
            <a:r>
              <a:rPr lang="ru-RU" sz="2000" dirty="0" smtClean="0"/>
              <a:t>особенности;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оценить </a:t>
            </a:r>
            <a:r>
              <a:rPr lang="ru-RU" sz="2000" dirty="0"/>
              <a:t>положительное и отрицательное влияние социальных сетей на </a:t>
            </a:r>
            <a:r>
              <a:rPr lang="ru-RU" sz="2000" dirty="0" smtClean="0"/>
              <a:t>подростков;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проанализировать </a:t>
            </a:r>
            <a:r>
              <a:rPr lang="ru-RU" sz="2000" dirty="0"/>
              <a:t>статистику пользователей выбранных социальных сетей, возможности </a:t>
            </a:r>
            <a:r>
              <a:rPr lang="ru-RU" sz="2000" dirty="0" smtClean="0"/>
              <a:t>регистрации;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провести </a:t>
            </a:r>
            <a:r>
              <a:rPr lang="ru-RU" sz="2000" dirty="0"/>
              <a:t>исследования среди учеников нашей школы о роли социальных сетей в их </a:t>
            </a:r>
            <a:r>
              <a:rPr lang="ru-RU" sz="2000" dirty="0" smtClean="0"/>
              <a:t>жизни;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обработать </a:t>
            </a:r>
            <a:r>
              <a:rPr lang="ru-RU" sz="2000" dirty="0"/>
              <a:t>полученные данные, построить сравнительные таблицы, </a:t>
            </a:r>
            <a:r>
              <a:rPr lang="ru-RU" sz="2000" dirty="0" smtClean="0"/>
              <a:t>диаграммы;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дать </a:t>
            </a:r>
            <a:r>
              <a:rPr lang="ru-RU" sz="2000" dirty="0"/>
              <a:t>рекомендации ученикам и родителям, как избежать интернет -зависимости и не попасть в «виртуальную реальность». </a:t>
            </a: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2"/>
          <a:stretch/>
        </p:blipFill>
        <p:spPr bwMode="auto">
          <a:xfrm>
            <a:off x="6992762" y="5229200"/>
            <a:ext cx="1547664" cy="13857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3476" y="47667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Цель проекта:</a:t>
            </a:r>
            <a:endParaRPr lang="ru-RU" sz="2400" dirty="0"/>
          </a:p>
          <a:p>
            <a:pPr algn="just"/>
            <a:r>
              <a:rPr lang="ru-RU" sz="2400" dirty="0" smtClean="0"/>
              <a:t>Оценка влияния социальных сетей на личность подростка.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Как создавался Интернет?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837" y="136819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360363" algn="just">
              <a:buNone/>
            </a:pPr>
            <a:r>
              <a:rPr lang="ru-RU" sz="2400" dirty="0"/>
              <a:t>Интернет - безразмерное виртуальное пространство,  в котором можно найти все что угодно; оно поражает обилием контента. Сложно себе представить, но еще полвека назад никто не имел ни малейшего представления о нём. </a:t>
            </a:r>
            <a:endParaRPr lang="ru-RU" sz="2400" dirty="0" smtClean="0"/>
          </a:p>
          <a:p>
            <a:pPr marL="0" indent="360363" algn="just">
              <a:buNone/>
            </a:pPr>
            <a:r>
              <a:rPr lang="ru-RU" sz="2400" dirty="0" smtClean="0"/>
              <a:t>Днем </a:t>
            </a:r>
            <a:r>
              <a:rPr lang="ru-RU" sz="2400" dirty="0"/>
              <a:t>рождения Интернета считается </a:t>
            </a:r>
            <a:r>
              <a:rPr lang="ru-RU" sz="2400" b="1" dirty="0"/>
              <a:t>29 октября 1969 </a:t>
            </a:r>
            <a:r>
              <a:rPr lang="ru-RU" sz="2400" dirty="0"/>
              <a:t>года, но на вопрос «Когда появился Интернет?» ответить не так просто, как кажется на первый взгляд. Дело в том, что под его днём рождения можно подразумевать появление прародителя Интернета, который мало похож на современный, и появление первого </a:t>
            </a:r>
            <a:r>
              <a:rPr lang="ru-RU" sz="2400" dirty="0" smtClean="0"/>
              <a:t>браузера.</a:t>
            </a:r>
          </a:p>
          <a:p>
            <a:pPr marL="0" indent="360363" algn="just">
              <a:buNone/>
            </a:pPr>
            <a:r>
              <a:rPr lang="ru-RU" sz="2400" dirty="0" smtClean="0"/>
              <a:t>История </a:t>
            </a:r>
            <a:r>
              <a:rPr lang="ru-RU" sz="2400" dirty="0"/>
              <a:t>Интернета началась в</a:t>
            </a:r>
            <a:r>
              <a:rPr lang="ru-RU" sz="2400" b="1" dirty="0"/>
              <a:t> 60-е </a:t>
            </a:r>
            <a:r>
              <a:rPr lang="ru-RU" sz="2400" dirty="0"/>
              <a:t>годы прошлого столетия в США благодаря человеку по имени Боб </a:t>
            </a:r>
            <a:r>
              <a:rPr lang="ru-RU" sz="2400" dirty="0" smtClean="0"/>
              <a:t>Тейлор. </a:t>
            </a:r>
          </a:p>
          <a:p>
            <a:pPr marL="0" indent="360363" algn="just">
              <a:buNone/>
            </a:pPr>
            <a:r>
              <a:rPr lang="ru-RU" sz="2400" dirty="0" smtClean="0"/>
              <a:t>В </a:t>
            </a:r>
            <a:r>
              <a:rPr lang="ru-RU" sz="2400" b="1" dirty="0"/>
              <a:t>1991</a:t>
            </a:r>
            <a:r>
              <a:rPr lang="ru-RU" sz="2400" dirty="0"/>
              <a:t> году Интернет стал доступен всем желающим (второй день рождения Интернета- </a:t>
            </a:r>
            <a:r>
              <a:rPr lang="ru-RU" sz="2400" b="1" dirty="0"/>
              <a:t>17 мая 1991 </a:t>
            </a:r>
            <a:r>
              <a:rPr lang="ru-RU" sz="2400" dirty="0"/>
              <a:t>года). </a:t>
            </a:r>
            <a:endParaRPr lang="ru-RU" sz="2400" dirty="0" smtClean="0"/>
          </a:p>
          <a:p>
            <a:pPr marL="0" indent="360363" algn="just">
              <a:buNone/>
            </a:pPr>
            <a:r>
              <a:rPr lang="ru-RU" sz="2400" dirty="0" smtClean="0"/>
              <a:t>В </a:t>
            </a:r>
            <a:r>
              <a:rPr lang="ru-RU" sz="2400" b="1" dirty="0"/>
              <a:t>1993</a:t>
            </a:r>
            <a:r>
              <a:rPr lang="ru-RU" sz="2400" dirty="0"/>
              <a:t> году появился первый по-настоящему популярный браузер </a:t>
            </a:r>
            <a:r>
              <a:rPr lang="ru-RU" sz="2400" dirty="0" smtClean="0"/>
              <a:t>– Мозаик.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360363" algn="ctr">
              <a:buNone/>
            </a:pPr>
            <a:r>
              <a:rPr lang="ru-RU" sz="2400" dirty="0" smtClean="0"/>
              <a:t>            День Интернета  в </a:t>
            </a:r>
            <a:r>
              <a:rPr lang="ru-RU" sz="2400" b="1" dirty="0" smtClean="0"/>
              <a:t>России</a:t>
            </a:r>
            <a:r>
              <a:rPr lang="ru-RU" sz="2400" dirty="0" smtClean="0"/>
              <a:t> </a:t>
            </a:r>
            <a:r>
              <a:rPr lang="ru-RU" sz="2400" dirty="0"/>
              <a:t>официально отмечается 30 </a:t>
            </a:r>
            <a:r>
              <a:rPr lang="ru-RU" sz="2400" dirty="0" smtClean="0"/>
              <a:t>сентября</a:t>
            </a: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39938" name="AutoShape 2" descr="https://sdasia.co/wp-content/uploads/2016/04/social-media-expe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sdasia.co/wp-content/uploads/2016/04/social-media-expe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Из истории появления социальных сетей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837" y="136819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Сам термин «социальная сеть» появился задолго до Интернета – в </a:t>
            </a:r>
            <a:r>
              <a:rPr lang="ru-RU" sz="2400" b="1" dirty="0"/>
              <a:t>1954</a:t>
            </a:r>
            <a:r>
              <a:rPr lang="ru-RU" sz="2400" dirty="0"/>
              <a:t> году понятие социальных сетей ввел американский социолог Джеймс Барнс, подразумевая под ним разветвленные взаимосвязи отдельного человека с другими людьми. </a:t>
            </a:r>
          </a:p>
        </p:txBody>
      </p:sp>
      <p:sp>
        <p:nvSpPr>
          <p:cNvPr id="39938" name="AutoShape 2" descr="https://sdasia.co/wp-content/uploads/2016/04/social-media-expe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sdasia.co/wp-content/uploads/2016/04/social-media-expe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https://2.bp.blogspot.com/-SalmaTwHnyA/V0b3ZmG6ciI/AAAAAAAAAkM/9o0V91oBQ04Msez4Pxz4TZ00S_78NF9mACLcB/w1200-h630-p-k-no-nu/https---img.evbuc.com-https%25253A%25252F%25252Fcdn.evbuc.com%25252Fimages%25252F18266431%25252F65404187787%25252F1%25252F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4257"/>
            <a:ext cx="4661510" cy="2448272"/>
          </a:xfrm>
          <a:prstGeom prst="rect">
            <a:avLst/>
          </a:prstGeom>
          <a:noFill/>
          <a:ln w="57150" cmpd="dbl">
            <a:solidFill>
              <a:srgbClr val="0066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7191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442" y="1304778"/>
            <a:ext cx="8229600" cy="21962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Первая сеть, объединившая пользователей большей части мира – это, </a:t>
            </a:r>
            <a:r>
              <a:rPr lang="ru-RU" sz="2400" dirty="0" err="1"/>
              <a:t>FidoNet</a:t>
            </a:r>
            <a:r>
              <a:rPr lang="ru-RU" sz="2400" dirty="0"/>
              <a:t> сеть, благодаря которой появилась возможность передавать текстовые сообщения и прочие файлы из единого места хранения на различные сайты не зависимо от их местоположения. </a:t>
            </a:r>
          </a:p>
        </p:txBody>
      </p:sp>
      <p:sp>
        <p:nvSpPr>
          <p:cNvPr id="38914" name="AutoShape 2" descr="https://ichooselove.com/wp-content/uploads/2018/03/social-media-fre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ocial-media-f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138" y="3366230"/>
            <a:ext cx="3665492" cy="2600209"/>
          </a:xfrm>
          <a:prstGeom prst="rect">
            <a:avLst/>
          </a:prstGeom>
          <a:ln w="57150" cmpd="dbl">
            <a:solidFill>
              <a:srgbClr val="006600"/>
            </a:solidFill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98565" y="62068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</a:rPr>
              <a:t>Из истории появления социальных сетей</a:t>
            </a:r>
            <a:endParaRPr lang="ru-RU" sz="3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9464" y="3383034"/>
            <a:ext cx="3734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Следом за ней стали появляться такие социальные сети как </a:t>
            </a:r>
            <a:r>
              <a:rPr lang="ru-RU" sz="2400" dirty="0" err="1" smtClean="0"/>
              <a:t>Geocities</a:t>
            </a:r>
            <a:r>
              <a:rPr lang="ru-RU" sz="2400" dirty="0" smtClean="0"/>
              <a:t>, Classmates.com, Livejournal.com, </a:t>
            </a:r>
            <a:r>
              <a:rPr lang="ru-RU" sz="2400" dirty="0" err="1" smtClean="0"/>
              <a:t>MySpace</a:t>
            </a:r>
            <a:r>
              <a:rPr lang="ru-RU" sz="2400" dirty="0" smtClean="0"/>
              <a:t> и другие.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0234" y="404664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Виды социальных сетей в России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989439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Facebook</a:t>
            </a:r>
            <a:r>
              <a:rPr lang="ru-RU" sz="2000" b="1" dirty="0" smtClean="0"/>
              <a:t> -</a:t>
            </a:r>
            <a:r>
              <a:rPr lang="ru-RU" sz="2000" dirty="0" smtClean="0"/>
              <a:t> </a:t>
            </a:r>
            <a:r>
              <a:rPr lang="ru-RU" sz="2000" dirty="0"/>
              <a:t>крупнейшая социальная сеть в мире и одноименная компания (</a:t>
            </a:r>
            <a:r>
              <a:rPr lang="en-US" sz="2000" dirty="0"/>
              <a:t>Facebook </a:t>
            </a:r>
            <a:r>
              <a:rPr lang="en-US" sz="2000" dirty="0" err="1"/>
              <a:t>Inc</a:t>
            </a:r>
            <a:r>
              <a:rPr lang="ru-RU" sz="2000" dirty="0"/>
              <a:t>.), владеющая ею. Была основана 4 февраля 2004 года Марком </a:t>
            </a:r>
            <a:r>
              <a:rPr lang="ru-RU" sz="2000" dirty="0" err="1" smtClean="0"/>
              <a:t>Цукербергом</a:t>
            </a:r>
            <a:endParaRPr lang="ru-RU" sz="2000" dirty="0" smtClean="0"/>
          </a:p>
          <a:p>
            <a:pPr algn="just"/>
            <a:r>
              <a:rPr lang="en-US" sz="2000" b="1" dirty="0" smtClean="0"/>
              <a:t>Instagram</a:t>
            </a:r>
            <a:r>
              <a:rPr lang="ru-RU" sz="2000" dirty="0" smtClean="0"/>
              <a:t> - </a:t>
            </a:r>
            <a:r>
              <a:rPr lang="ru-RU" sz="2000" dirty="0"/>
              <a:t>приложение для обмена и оценки фотографий и коротких видеороликов с элементами социальной сети. </a:t>
            </a:r>
            <a:endParaRPr lang="ru-RU" sz="2000" dirty="0" smtClean="0"/>
          </a:p>
          <a:p>
            <a:pPr algn="just"/>
            <a:r>
              <a:rPr lang="ru-RU" sz="2000" b="1" dirty="0" err="1"/>
              <a:t>ВКонтакте</a:t>
            </a:r>
            <a:r>
              <a:rPr lang="ru-RU" sz="2000" b="1" dirty="0"/>
              <a:t> </a:t>
            </a:r>
            <a:r>
              <a:rPr lang="ru-RU" sz="2000" dirty="0"/>
              <a:t>(международное название</a:t>
            </a:r>
            <a:r>
              <a:rPr lang="ru-RU" sz="2000" b="1" dirty="0"/>
              <a:t> </a:t>
            </a:r>
            <a:r>
              <a:rPr lang="en-US" sz="2000" dirty="0"/>
              <a:t>VK</a:t>
            </a:r>
            <a:r>
              <a:rPr lang="ru-RU" sz="2000" dirty="0"/>
              <a:t>)- российская социальная сеть, аналог </a:t>
            </a:r>
            <a:r>
              <a:rPr lang="en-US" sz="2000" dirty="0"/>
              <a:t>Facebook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b="1" dirty="0" err="1"/>
              <a:t>Twitter</a:t>
            </a:r>
            <a:r>
              <a:rPr lang="ru-RU" sz="2000" dirty="0"/>
              <a:t> (от </a:t>
            </a:r>
            <a:r>
              <a:rPr lang="ru-RU" sz="2000" u="sng" dirty="0">
                <a:hlinkClick r:id="rId2"/>
              </a:rPr>
              <a:t>англ.</a:t>
            </a:r>
            <a:r>
              <a:rPr lang="ru-RU" sz="2000" dirty="0"/>
              <a:t> </a:t>
            </a:r>
            <a:r>
              <a:rPr lang="ru-RU" sz="2000" i="1" dirty="0" err="1"/>
              <a:t>to</a:t>
            </a:r>
            <a:r>
              <a:rPr lang="ru-RU" sz="2000" i="1" dirty="0"/>
              <a:t> </a:t>
            </a:r>
            <a:r>
              <a:rPr lang="ru-RU" sz="2000" i="1" dirty="0" err="1"/>
              <a:t>tweet</a:t>
            </a:r>
            <a:r>
              <a:rPr lang="ru-RU" sz="2000" dirty="0"/>
              <a:t> — «чирикать, щебетать, болтать») — социальная сеть для публичного обмена сообщениями для пользователей интернета любого возраста. </a:t>
            </a:r>
          </a:p>
          <a:p>
            <a:pPr algn="just"/>
            <a:r>
              <a:rPr lang="ru-RU" sz="2000" b="1" dirty="0" smtClean="0"/>
              <a:t>Одноклассники</a:t>
            </a:r>
            <a:r>
              <a:rPr lang="ru-RU" sz="2000" dirty="0"/>
              <a:t> </a:t>
            </a:r>
            <a:r>
              <a:rPr lang="ru-RU" sz="2000" dirty="0" smtClean="0"/>
              <a:t>- российская социальная</a:t>
            </a:r>
          </a:p>
          <a:p>
            <a:pPr algn="just"/>
            <a:r>
              <a:rPr lang="ru-RU" sz="2000" dirty="0" smtClean="0"/>
              <a:t>сеть </a:t>
            </a:r>
            <a:r>
              <a:rPr lang="ru-RU" sz="2000" dirty="0"/>
              <a:t>общего характера, позволяющая </a:t>
            </a:r>
          </a:p>
          <a:p>
            <a:pPr algn="just"/>
            <a:r>
              <a:rPr lang="ru-RU" sz="2000" dirty="0" smtClean="0"/>
              <a:t>отправлять </a:t>
            </a:r>
            <a:r>
              <a:rPr lang="ru-RU" sz="2000" dirty="0"/>
              <a:t>сообщения, </a:t>
            </a:r>
            <a:r>
              <a:rPr lang="ru-RU" sz="2000" dirty="0" smtClean="0"/>
              <a:t>обмениваться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фотографиями, </a:t>
            </a:r>
            <a:r>
              <a:rPr lang="ru-RU" sz="2000" dirty="0" smtClean="0"/>
              <a:t>писать комментарии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и многое другое</a:t>
            </a: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6917"/>
            <a:ext cx="2862089" cy="27249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Популярные социальные сети в России</a:t>
            </a:r>
            <a:endParaRPr lang="ru-RU" sz="3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645" y="1412776"/>
            <a:ext cx="7038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err="1"/>
              <a:t>Вконтакте</a:t>
            </a:r>
            <a:r>
              <a:rPr lang="ru-RU" sz="2400" u="sng" dirty="0"/>
              <a:t> </a:t>
            </a:r>
            <a:r>
              <a:rPr lang="ru-RU" sz="2400" u="sng" dirty="0">
                <a:hlinkClick r:id="rId2"/>
              </a:rPr>
              <a:t>http://vkontakte.ru</a:t>
            </a:r>
            <a:r>
              <a:rPr lang="ru-RU" sz="2400" u="sng" dirty="0"/>
              <a:t>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/>
              <a:t>Одноклассники </a:t>
            </a:r>
            <a:r>
              <a:rPr lang="ru-RU" sz="2400" u="sng" dirty="0">
                <a:hlinkClick r:id="rId3"/>
              </a:rPr>
              <a:t>http://odnoklassniki.ru</a:t>
            </a:r>
            <a:r>
              <a:rPr lang="ru-RU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err="1"/>
              <a:t>FaceBook</a:t>
            </a:r>
            <a:r>
              <a:rPr lang="ru-RU" sz="2400" u="sng" dirty="0"/>
              <a:t> </a:t>
            </a:r>
            <a:r>
              <a:rPr lang="ru-RU" sz="2400" u="sng" dirty="0">
                <a:hlinkClick r:id="rId4"/>
              </a:rPr>
              <a:t>http://facebook.com</a:t>
            </a:r>
            <a:r>
              <a:rPr lang="ru-RU" sz="2400" u="sng" dirty="0"/>
              <a:t>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/>
              <a:t>Мой мир </a:t>
            </a:r>
            <a:r>
              <a:rPr lang="ru-RU" sz="2400" u="sng" dirty="0">
                <a:hlinkClick r:id="rId5"/>
              </a:rPr>
              <a:t>http://my.mail.ru</a:t>
            </a:r>
            <a:r>
              <a:rPr lang="ru-RU" sz="2400" u="sng" dirty="0"/>
              <a:t>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err="1"/>
              <a:t>Twitter</a:t>
            </a:r>
            <a:r>
              <a:rPr lang="ru-RU" sz="2400" u="sng" dirty="0"/>
              <a:t> </a:t>
            </a:r>
            <a:r>
              <a:rPr lang="ru-RU" sz="2400" u="sng" dirty="0">
                <a:hlinkClick r:id="rId6"/>
              </a:rPr>
              <a:t>http://twitter.ru</a:t>
            </a:r>
            <a:r>
              <a:rPr lang="ru-RU" sz="2400" u="sng" dirty="0"/>
              <a:t> </a:t>
            </a:r>
            <a:endParaRPr lang="ru-RU" sz="2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Instagram </a:t>
            </a:r>
            <a:r>
              <a:rPr lang="en-US" sz="2400" u="sng" dirty="0">
                <a:hlinkClick r:id="rId7"/>
              </a:rPr>
              <a:t>https://www.instagram.com</a:t>
            </a:r>
            <a:r>
              <a:rPr lang="en-US" sz="2400" u="sng" dirty="0"/>
              <a:t>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294137" cy="3294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646" y="40466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Положительное влияние </a:t>
            </a:r>
            <a:r>
              <a:rPr lang="ru-RU" sz="3200" b="1" dirty="0" smtClean="0"/>
              <a:t>социальных </a:t>
            </a:r>
            <a:r>
              <a:rPr lang="ru-RU" sz="3200" b="1" dirty="0"/>
              <a:t>сетей на современных подростков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4051" y="3585210"/>
            <a:ext cx="2976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безграничное общение и новые друзья</a:t>
            </a:r>
            <a:endParaRPr lang="ru-RU" sz="2000" b="1" dirty="0"/>
          </a:p>
        </p:txBody>
      </p:sp>
      <p:pic>
        <p:nvPicPr>
          <p:cNvPr id="5124" name="Picture 4" descr="ÐÐ°ÑÑÐ¸Ð½ÐºÐ¸ Ð¿Ð¾ Ð·Ð°Ð¿ÑÐ¾ÑÑ Ð¾Ð±ÑÐµÐ½Ð¸Ðµ 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6" y="1676506"/>
            <a:ext cx="2940414" cy="1896510"/>
          </a:xfrm>
          <a:prstGeom prst="rect">
            <a:avLst/>
          </a:prstGeom>
          <a:noFill/>
          <a:ln w="38100" cmpd="dbl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12856"/>
          <a:stretch/>
        </p:blipFill>
        <p:spPr bwMode="auto">
          <a:xfrm>
            <a:off x="6487308" y="1676506"/>
            <a:ext cx="1989305" cy="1896510"/>
          </a:xfrm>
          <a:prstGeom prst="rect">
            <a:avLst/>
          </a:prstGeom>
          <a:noFill/>
          <a:ln w="38100" cmpd="dbl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2200" y="35547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ш</a:t>
            </a:r>
            <a:r>
              <a:rPr lang="ru-RU" sz="2000" b="1" dirty="0" smtClean="0"/>
              <a:t>ирокий доступ к музыке и видео</a:t>
            </a:r>
            <a:endParaRPr lang="ru-RU" sz="2000" b="1" dirty="0"/>
          </a:p>
        </p:txBody>
      </p:sp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7" b="5161"/>
          <a:stretch/>
        </p:blipFill>
        <p:spPr bwMode="auto">
          <a:xfrm>
            <a:off x="3779912" y="1672956"/>
            <a:ext cx="2287780" cy="1896510"/>
          </a:xfrm>
          <a:prstGeom prst="rect">
            <a:avLst/>
          </a:prstGeom>
          <a:noFill/>
          <a:ln w="38100" cmpd="dbl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48720" y="3575718"/>
            <a:ext cx="231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</a:t>
            </a:r>
            <a:r>
              <a:rPr lang="ru-RU" sz="2000" b="1" dirty="0" smtClean="0"/>
              <a:t>ообщества по интересам</a:t>
            </a:r>
            <a:endParaRPr lang="ru-RU" sz="2000" b="1" dirty="0"/>
          </a:p>
        </p:txBody>
      </p:sp>
      <p:pic>
        <p:nvPicPr>
          <p:cNvPr id="5132" name="Picture 12" descr="ÐÐ°ÑÑÐ¸Ð½ÐºÐ¸ Ð¿Ð¾ Ð·Ð°Ð¿ÑÐ¾ÑÑ Ð½Ð¾Ð²Ð¾ÑÑÐ¸ Ð¿Ð½Ð³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27555" r="42483" b="26336"/>
          <a:stretch/>
        </p:blipFill>
        <p:spPr bwMode="auto">
          <a:xfrm>
            <a:off x="2183591" y="4302224"/>
            <a:ext cx="4687958" cy="157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95322" y="574413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росмотр новостей из разных сфер общества и обмен ими с друзьями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73773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393</TotalTime>
  <Words>1139</Words>
  <Application>Microsoft Office PowerPoint</Application>
  <PresentationFormat>Экран (4:3)</PresentationFormat>
  <Paragraphs>110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Тема1</vt:lpstr>
      <vt:lpstr>Диаграмма</vt:lpstr>
      <vt:lpstr>   «Социальные сети:  вред или польза?»  </vt:lpstr>
      <vt:lpstr>Презентация PowerPoint</vt:lpstr>
      <vt:lpstr>Презентация PowerPoint</vt:lpstr>
      <vt:lpstr>Как создавался Интернет?</vt:lpstr>
      <vt:lpstr>Из истории появления социальных сетей</vt:lpstr>
      <vt:lpstr>Презентация PowerPoint</vt:lpstr>
      <vt:lpstr>Презентация PowerPoint</vt:lpstr>
      <vt:lpstr>Популярные социальные сети в России</vt:lpstr>
      <vt:lpstr>Презентация PowerPoint</vt:lpstr>
      <vt:lpstr>Презентация PowerPoint</vt:lpstr>
      <vt:lpstr>Презентация PowerPoint</vt:lpstr>
      <vt:lpstr>Признаки  зависимости от социальных сетей</vt:lpstr>
      <vt:lpstr>Результаты социального опроса</vt:lpstr>
      <vt:lpstr>Результаты социального опроса</vt:lpstr>
      <vt:lpstr>Результаты социального опроса</vt:lpstr>
      <vt:lpstr>Результаты социального опроса</vt:lpstr>
      <vt:lpstr>Результаты социального опроса</vt:lpstr>
      <vt:lpstr>Результаты социального опроса</vt:lpstr>
      <vt:lpstr>Рекомендации при работе  в социальных сетях</vt:lpstr>
      <vt:lpstr>Подведем итоги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Сампурский филиал  МБОУ «Сатинская СОШ»  «Социальные сети: вред или польза?»</dc:title>
  <dc:creator>i</dc:creator>
  <cp:lastModifiedBy>1</cp:lastModifiedBy>
  <cp:revision>41</cp:revision>
  <dcterms:created xsi:type="dcterms:W3CDTF">2019-01-24T15:02:31Z</dcterms:created>
  <dcterms:modified xsi:type="dcterms:W3CDTF">2021-01-19T11:33:14Z</dcterms:modified>
</cp:coreProperties>
</file>