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3594" autoAdjust="0"/>
  </p:normalViewPr>
  <p:slideViewPr>
    <p:cSldViewPr>
      <p:cViewPr>
        <p:scale>
          <a:sx n="76" d="100"/>
          <a:sy n="76" d="100"/>
        </p:scale>
        <p:origin x="-121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48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84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5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1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2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8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992887" cy="129614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областной университет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повышения квалификации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непрерывного образования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147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5826719" cy="5256584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внеурочной деятельности в образовательном учреждении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ФГОС НОО»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  Работа секции 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Здоровячок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Слушательница: Беляева Е.В.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Руководитель: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непрерывного образования Онищенко Е.В.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2016</a:t>
            </a:r>
          </a:p>
        </p:txBody>
      </p:sp>
    </p:spTree>
    <p:extLst>
      <p:ext uri="{BB962C8B-B14F-4D97-AF65-F5344CB8AC3E}">
        <p14:creationId xmlns:p14="http://schemas.microsoft.com/office/powerpoint/2010/main" val="18778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6840760" cy="48245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изучить работу секции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Здоровячок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проанализировать пошагово уровни проведения внеурочной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деятельности.                  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рассмотреть этапы работы секции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Здоровячок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будет проведена успешно если педагог владеет методикой, родители заинтересованы в необходимости секции (кружка), если детям  интересно и увлекательно в нём заниматься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Часцовская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«А» класс. В классе 24 человека, из них 11 мальчиков и 13 девочек.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9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34365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5564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работает в одну смену. Начальная школа занимает отдельное здание.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начальной школы предлагаются следующие виды внеурочной деятельности: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806547"/>
              </p:ext>
            </p:extLst>
          </p:nvPr>
        </p:nvGraphicFramePr>
        <p:xfrm>
          <a:off x="683568" y="2420888"/>
          <a:ext cx="6192688" cy="3976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113"/>
                <a:gridCol w="2027565"/>
                <a:gridCol w="20060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2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endParaRPr lang="ru-RU" sz="12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</a:t>
                      </a:r>
                      <a:endParaRPr lang="ru-RU" sz="12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kern="5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Здоровячок</a:t>
                      </a:r>
                      <a:r>
                        <a:rPr lang="ru-RU" sz="1200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</a:t>
                      </a:r>
                      <a:endParaRPr lang="ru-RU" sz="12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Ритмика и танец</a:t>
                      </a:r>
                      <a:endParaRPr lang="ru-RU" sz="12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2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12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«Юный краевед»</a:t>
                      </a:r>
                      <a:endParaRPr lang="ru-RU" sz="12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студия</a:t>
                      </a:r>
                      <a:endParaRPr lang="ru-RU" sz="12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«Огонёк души»</a:t>
                      </a:r>
                      <a:endParaRPr lang="ru-RU" sz="1200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  <a:endParaRPr lang="ru-RU" sz="1200" kern="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endParaRPr lang="ru-RU" sz="1200" kern="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гостях у сказки»</a:t>
                      </a:r>
                      <a:endParaRPr lang="ru-RU" sz="1200" kern="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1200" kern="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 «Соловушка»</a:t>
                      </a:r>
                      <a:endParaRPr lang="ru-RU" sz="1200" kern="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323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Обще-интеллектуальное</a:t>
                      </a:r>
                      <a:endParaRPr lang="ru-RU" sz="1200" kern="5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1200" kern="5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Занимательная математика и конструирование</a:t>
                      </a:r>
                      <a:endParaRPr lang="ru-RU" sz="1200" kern="5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1200" kern="5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Шахматная азбука</a:t>
                      </a:r>
                      <a:endParaRPr lang="ru-RU" sz="1200" kern="5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</a:t>
                      </a:r>
                      <a:endParaRPr lang="ru-RU" sz="1200" kern="5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Словесный конструктор</a:t>
                      </a:r>
                      <a:endParaRPr lang="ru-RU" sz="1200" kern="5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«Здорово быть здоровым»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«Путь к успеху»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0338"/>
            <a:ext cx="6273744" cy="1584176"/>
          </a:xfrm>
        </p:spPr>
        <p:txBody>
          <a:bodyPr>
            <a:normAutofit fontScale="90000"/>
          </a:bodyPr>
          <a:lstStyle/>
          <a:p>
            <a:pPr marL="342900" indent="-342900" defTabSz="9144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Первый уровень </a:t>
            </a: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– </a:t>
            </a:r>
            <a:r>
              <a:rPr lang="ru-RU" sz="1600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приобретение школьником социального знания (знания об общественных </a:t>
            </a:r>
            <a:r>
              <a:rPr lang="ru-RU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нормах, об </a:t>
            </a:r>
            <a:r>
              <a:rPr lang="ru-RU" sz="1600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устройстве общества, </a:t>
            </a:r>
            <a:r>
              <a:rPr lang="ru-RU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о </a:t>
            </a:r>
            <a:r>
              <a:rPr lang="ru-RU" sz="1600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социально одобряемых и неодобряемых формах поведения в обществе и т.д</a:t>
            </a:r>
            <a:r>
              <a:rPr lang="ru-RU" sz="1600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.)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секциях,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оздоровительных процедурах</a:t>
            </a:r>
            <a:r>
              <a:rPr lang="ru-RU" sz="1600" b="1" dirty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16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Достигается во взаимодействии с педагогом</a:t>
            </a: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b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6347714" cy="4024789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9" y="2420888"/>
            <a:ext cx="3448200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https://apf.mail.ru/cgi-bin/readmsg/IMG_1248.JPG?id=14803228650000000410%3B0%3B2&amp;x-email=lukonina777%40mail.ru&amp;exif=1&amp;bs=3086&amp;bl=1511858&amp;ct=image%2Fjpeg&amp;cn=IMG_124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ANK\Desktop\Работа!!!\школа\отчёты 14-15год\2014-2015\фото школы\фото\IMG_0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 bwMode="auto">
          <a:xfrm>
            <a:off x="3923928" y="2420771"/>
            <a:ext cx="3600000" cy="27516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</a:rPr>
              <a:t>Второй уровень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получение школьником опыта переживания и  позитивного отношения к базовым ценностям общества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Спортивно-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оздоровительные акции, спортивные турниры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…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NK\Desktop\ФОТО 2\DTqUu7diQ0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2258"/>
          <a:stretch/>
        </p:blipFill>
        <p:spPr bwMode="auto">
          <a:xfrm>
            <a:off x="323528" y="1772816"/>
            <a:ext cx="3672408" cy="2407330"/>
          </a:xfrm>
          <a:prstGeom prst="rect">
            <a:avLst/>
          </a:prstGeom>
          <a:noFill/>
          <a:ln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K\Desktop\Работа!!!\2015-2016\Космос и мы\IMG_1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3" y="1772816"/>
            <a:ext cx="31323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K\Desktop\Работа!!!\2015-2016\Космос и мы\IMG_1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23318"/>
            <a:ext cx="3528393" cy="24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1691"/>
            <a:ext cx="3672408" cy="24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8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627" y="116632"/>
            <a:ext cx="6347713" cy="86409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</a:rPr>
              <a:t>Третий уровень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– получение школьником опыта самостоятельного общественного действия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8" y="1016732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24744"/>
            <a:ext cx="339399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2" y="4076249"/>
            <a:ext cx="3089981" cy="26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ANK\Desktop\Работа!!!\школа\отчёты 14-15год\2014-2015\фото школы\фото\IMG_02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320480" cy="25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6347713" cy="208823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 спортивно – оздоровительного направления предполагает занятия физкультурой и спортом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здоровья, развития силы, выносливости, ловкости, быстроты, воспитания воли и характера, для бодрости и хорошего настроения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достигнута.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наша получила своё полное подтверждение, получены результаты третьего уровня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996952"/>
            <a:ext cx="6347714" cy="30444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</TotalTime>
  <Words>223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Московский государственный областной университет Факультет повышения квалификации Кафедра непрерывного образования  группа 147</vt:lpstr>
      <vt:lpstr>  Цель:    - изучить работу секции «Здоровячок».   - проанализировать пошагово уровни проведения внеурочной                         деятельности.                       - рассмотреть этапы работы секции «Здоровячок»      Гипотеза:  Внеурочная деятельность будет проведена успешно если педагог владеет методикой, родители заинтересованы в необходимости секции (кружка), если детям  интересно и увлекательно в нём заниматься.  </vt:lpstr>
      <vt:lpstr>Муниципальное бюджетное общеобразовательное учреждение Часцовская средняя общеобразовательная школа  2 «А» класс. В классе 24 человека, из них 11 мальчиков и 13 девочек.</vt:lpstr>
      <vt:lpstr>Презентация PowerPoint</vt:lpstr>
      <vt:lpstr>Первый уровень – приобретение школьником социального знания (знания об общественных нормах, об устройстве общества, о социально одобряемых и неодобряемых формах поведения в обществе и т.д.)  Занятия в спортивных секциях, участие в оздоровительных процедурах Достигается во взаимодействии с педагогом.     </vt:lpstr>
      <vt:lpstr>Второй уровень – получение школьником опыта переживания и  позитивного отношения к базовым ценностям общества  Спортивно- оздоровительные акции, спортивные турниры…</vt:lpstr>
      <vt:lpstr>Третий уровень – получение школьником опыта самостоятельного общественного действия </vt:lpstr>
      <vt:lpstr>Внеурочная деятельность  спортивно – оздоровительного направления предполагает занятия физкультурой и спортом для укрепления здоровья, развития силы, выносливости, ловкости, быстроты, воспитания воли и характера, для бодрости и хорошего настроения.   Цель достигнута.  Гипотеза наша получила своё полное подтверждение, получены результаты третьего уровня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ВПО «Московский государственный областной университет»  курсы повышения квалификации</dc:title>
  <dc:creator>User</dc:creator>
  <cp:lastModifiedBy>ANK</cp:lastModifiedBy>
  <cp:revision>35</cp:revision>
  <dcterms:created xsi:type="dcterms:W3CDTF">2015-11-07T17:13:39Z</dcterms:created>
  <dcterms:modified xsi:type="dcterms:W3CDTF">2016-12-20T13:57:53Z</dcterms:modified>
</cp:coreProperties>
</file>