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05" r:id="rId3"/>
    <p:sldId id="1260" r:id="rId4"/>
    <p:sldId id="306" r:id="rId5"/>
    <p:sldId id="1266" r:id="rId6"/>
    <p:sldId id="307" r:id="rId7"/>
    <p:sldId id="308" r:id="rId8"/>
    <p:sldId id="301" r:id="rId9"/>
    <p:sldId id="302" r:id="rId10"/>
    <p:sldId id="303" r:id="rId11"/>
    <p:sldId id="309" r:id="rId12"/>
    <p:sldId id="1267" r:id="rId13"/>
    <p:sldId id="310" r:id="rId14"/>
    <p:sldId id="1261" r:id="rId15"/>
    <p:sldId id="1262" r:id="rId16"/>
    <p:sldId id="311" r:id="rId17"/>
    <p:sldId id="312" r:id="rId18"/>
    <p:sldId id="1263" r:id="rId19"/>
    <p:sldId id="277" r:id="rId20"/>
    <p:sldId id="281" r:id="rId21"/>
    <p:sldId id="283" r:id="rId22"/>
    <p:sldId id="282" r:id="rId23"/>
    <p:sldId id="1268" r:id="rId24"/>
    <p:sldId id="1264" r:id="rId25"/>
    <p:sldId id="1265" r:id="rId26"/>
    <p:sldId id="1269" r:id="rId27"/>
    <p:sldId id="299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BB30124-0FA5-4358-80BE-880AB184A8EC}">
          <p14:sldIdLst>
            <p14:sldId id="257"/>
            <p14:sldId id="305"/>
            <p14:sldId id="1260"/>
            <p14:sldId id="306"/>
            <p14:sldId id="1266"/>
            <p14:sldId id="307"/>
            <p14:sldId id="308"/>
            <p14:sldId id="301"/>
            <p14:sldId id="302"/>
            <p14:sldId id="303"/>
            <p14:sldId id="309"/>
            <p14:sldId id="1267"/>
            <p14:sldId id="310"/>
            <p14:sldId id="1261"/>
            <p14:sldId id="1262"/>
            <p14:sldId id="311"/>
            <p14:sldId id="312"/>
            <p14:sldId id="1263"/>
          </p14:sldIdLst>
        </p14:section>
        <p14:section name="Раздел по умолчанию" id="{30952B82-2B72-4419-9B75-BD012CC7FB77}">
          <p14:sldIdLst>
            <p14:sldId id="277"/>
            <p14:sldId id="281"/>
            <p14:sldId id="283"/>
            <p14:sldId id="282"/>
            <p14:sldId id="1268"/>
            <p14:sldId id="1264"/>
            <p14:sldId id="1265"/>
            <p14:sldId id="1269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1" autoAdjust="0"/>
    <p:restoredTop sz="94660"/>
  </p:normalViewPr>
  <p:slideViewPr>
    <p:cSldViewPr snapToGrid="0">
      <p:cViewPr varScale="1">
        <p:scale>
          <a:sx n="83" d="100"/>
          <a:sy n="83" d="100"/>
        </p:scale>
        <p:origin x="38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56DCF-A122-4FA2-8B1D-1832827F4870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2B7FE-33F9-4129-98D4-980375736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34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0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7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06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749587" y="537104"/>
            <a:ext cx="7787696" cy="970760"/>
          </a:xfrm>
        </p:spPr>
        <p:txBody>
          <a:bodyPr anchor="t" anchorCtr="0">
            <a:normAutofit/>
          </a:bodyPr>
          <a:lstStyle>
            <a:lvl1pPr algn="l">
              <a:defRPr sz="2667" baseline="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en-US" dirty="0"/>
            </a:br>
            <a:r>
              <a:rPr lang="ru-RU" dirty="0"/>
              <a:t>в две строки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9587" y="1439008"/>
            <a:ext cx="7787696" cy="550875"/>
          </a:xfrm>
        </p:spPr>
        <p:txBody>
          <a:bodyPr>
            <a:normAutofit/>
          </a:bodyPr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750712" y="2200000"/>
            <a:ext cx="10831689" cy="3925635"/>
          </a:xfrm>
        </p:spPr>
        <p:txBody>
          <a:bodyPr>
            <a:normAutofit/>
          </a:bodyPr>
          <a:lstStyle>
            <a:lvl1pPr marL="0" indent="0">
              <a:buNone/>
              <a:defRPr sz="1867" b="0" i="0">
                <a:latin typeface="Calibri Light"/>
                <a:cs typeface="Calibri Light"/>
              </a:defRPr>
            </a:lvl1pPr>
            <a:lvl2pPr>
              <a:defRPr sz="1867" b="0" i="0">
                <a:latin typeface="Calibri Light"/>
                <a:cs typeface="Calibri Light"/>
              </a:defRPr>
            </a:lvl2pPr>
            <a:lvl3pPr>
              <a:defRPr sz="1867" b="0" i="0">
                <a:latin typeface="Calibri Light"/>
                <a:cs typeface="Calibri Light"/>
              </a:defRPr>
            </a:lvl3pPr>
            <a:lvl4pPr>
              <a:defRPr sz="1867" b="0" i="0">
                <a:latin typeface="Calibri Light"/>
                <a:cs typeface="Calibri Light"/>
              </a:defRPr>
            </a:lvl4pPr>
            <a:lvl5pPr>
              <a:defRPr sz="1867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35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749587" y="537104"/>
            <a:ext cx="7787696" cy="970760"/>
          </a:xfrm>
        </p:spPr>
        <p:txBody>
          <a:bodyPr anchor="t" anchorCtr="0">
            <a:normAutofit/>
          </a:bodyPr>
          <a:lstStyle>
            <a:lvl1pPr algn="l">
              <a:defRPr sz="2667" baseline="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en-US" dirty="0"/>
            </a:br>
            <a:r>
              <a:rPr lang="ru-RU" dirty="0"/>
              <a:t>в две строки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9587" y="1439008"/>
            <a:ext cx="7787696" cy="550875"/>
          </a:xfrm>
        </p:spPr>
        <p:txBody>
          <a:bodyPr>
            <a:normAutofit/>
          </a:bodyPr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750712" y="2200000"/>
            <a:ext cx="10831689" cy="3925635"/>
          </a:xfrm>
        </p:spPr>
        <p:txBody>
          <a:bodyPr>
            <a:normAutofit/>
          </a:bodyPr>
          <a:lstStyle>
            <a:lvl1pPr marL="0" indent="0">
              <a:buNone/>
              <a:defRPr sz="1867" b="0" i="0">
                <a:latin typeface="Calibri Light"/>
                <a:cs typeface="Calibri Light"/>
              </a:defRPr>
            </a:lvl1pPr>
            <a:lvl2pPr>
              <a:defRPr sz="1867" b="0" i="0">
                <a:latin typeface="Calibri Light"/>
                <a:cs typeface="Calibri Light"/>
              </a:defRPr>
            </a:lvl2pPr>
            <a:lvl3pPr>
              <a:defRPr sz="1867" b="0" i="0">
                <a:latin typeface="Calibri Light"/>
                <a:cs typeface="Calibri Light"/>
              </a:defRPr>
            </a:lvl3pPr>
            <a:lvl4pPr>
              <a:defRPr sz="1867" b="0" i="0">
                <a:latin typeface="Calibri Light"/>
                <a:cs typeface="Calibri Light"/>
              </a:defRPr>
            </a:lvl4pPr>
            <a:lvl5pPr>
              <a:defRPr sz="1867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888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749587" y="537104"/>
            <a:ext cx="7787696" cy="970760"/>
          </a:xfrm>
        </p:spPr>
        <p:txBody>
          <a:bodyPr anchor="t" anchorCtr="0">
            <a:normAutofit/>
          </a:bodyPr>
          <a:lstStyle>
            <a:lvl1pPr algn="l">
              <a:defRPr sz="2667" baseline="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en-US" dirty="0"/>
            </a:br>
            <a:r>
              <a:rPr lang="ru-RU" dirty="0"/>
              <a:t>в две строки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9587" y="1439008"/>
            <a:ext cx="7787696" cy="550875"/>
          </a:xfrm>
        </p:spPr>
        <p:txBody>
          <a:bodyPr>
            <a:normAutofit/>
          </a:bodyPr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750712" y="2200000"/>
            <a:ext cx="10831689" cy="3925635"/>
          </a:xfrm>
        </p:spPr>
        <p:txBody>
          <a:bodyPr>
            <a:normAutofit/>
          </a:bodyPr>
          <a:lstStyle>
            <a:lvl1pPr marL="0" indent="0">
              <a:buNone/>
              <a:defRPr sz="1867" b="0" i="0">
                <a:latin typeface="Calibri Light"/>
                <a:cs typeface="Calibri Light"/>
              </a:defRPr>
            </a:lvl1pPr>
            <a:lvl2pPr>
              <a:defRPr sz="1867" b="0" i="0">
                <a:latin typeface="Calibri Light"/>
                <a:cs typeface="Calibri Light"/>
              </a:defRPr>
            </a:lvl2pPr>
            <a:lvl3pPr>
              <a:defRPr sz="1867" b="0" i="0">
                <a:latin typeface="Calibri Light"/>
                <a:cs typeface="Calibri Light"/>
              </a:defRPr>
            </a:lvl3pPr>
            <a:lvl4pPr>
              <a:defRPr sz="1867" b="0" i="0">
                <a:latin typeface="Calibri Light"/>
                <a:cs typeface="Calibri Light"/>
              </a:defRPr>
            </a:lvl4pPr>
            <a:lvl5pPr>
              <a:defRPr sz="1867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067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749587" y="537104"/>
            <a:ext cx="7787696" cy="970760"/>
          </a:xfrm>
        </p:spPr>
        <p:txBody>
          <a:bodyPr anchor="t" anchorCtr="0">
            <a:normAutofit/>
          </a:bodyPr>
          <a:lstStyle>
            <a:lvl1pPr algn="l">
              <a:defRPr sz="2667" baseline="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en-US" dirty="0"/>
            </a:br>
            <a:r>
              <a:rPr lang="ru-RU" dirty="0"/>
              <a:t>в две строки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9587" y="1439008"/>
            <a:ext cx="7787696" cy="550875"/>
          </a:xfrm>
        </p:spPr>
        <p:txBody>
          <a:bodyPr>
            <a:normAutofit/>
          </a:bodyPr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750712" y="2200000"/>
            <a:ext cx="10831689" cy="3925635"/>
          </a:xfrm>
        </p:spPr>
        <p:txBody>
          <a:bodyPr>
            <a:normAutofit/>
          </a:bodyPr>
          <a:lstStyle>
            <a:lvl1pPr marL="0" indent="0">
              <a:buNone/>
              <a:defRPr sz="1867" b="0" i="0">
                <a:latin typeface="Calibri Light"/>
                <a:cs typeface="Calibri Light"/>
              </a:defRPr>
            </a:lvl1pPr>
            <a:lvl2pPr>
              <a:defRPr sz="1867" b="0" i="0">
                <a:latin typeface="Calibri Light"/>
                <a:cs typeface="Calibri Light"/>
              </a:defRPr>
            </a:lvl2pPr>
            <a:lvl3pPr>
              <a:defRPr sz="1867" b="0" i="0">
                <a:latin typeface="Calibri Light"/>
                <a:cs typeface="Calibri Light"/>
              </a:defRPr>
            </a:lvl3pPr>
            <a:lvl4pPr>
              <a:defRPr sz="1867" b="0" i="0">
                <a:latin typeface="Calibri Light"/>
                <a:cs typeface="Calibri Light"/>
              </a:defRPr>
            </a:lvl4pPr>
            <a:lvl5pPr>
              <a:defRPr sz="1867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94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36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5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5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6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17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92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52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9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73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ekiyj1I9lQ&amp;t=59s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3AA677-704F-4BEE-B65C-48E22FBB7414}"/>
              </a:ext>
            </a:extLst>
          </p:cNvPr>
          <p:cNvSpPr txBox="1"/>
          <p:nvPr/>
        </p:nvSpPr>
        <p:spPr>
          <a:xfrm>
            <a:off x="482139" y="1603556"/>
            <a:ext cx="10815780" cy="2437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Критерии готовности образовательной организации к введению обновленных федеральных образовательных стандартов начального общего и основного общего образования</a:t>
            </a:r>
            <a:endParaRPr lang="ru-RU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0F01A7-D4B8-4676-86C8-59F0AE029B7B}"/>
              </a:ext>
            </a:extLst>
          </p:cNvPr>
          <p:cNvSpPr txBox="1"/>
          <p:nvPr/>
        </p:nvSpPr>
        <p:spPr>
          <a:xfrm>
            <a:off x="4655126" y="4946226"/>
            <a:ext cx="707505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800" b="1" i="0" dirty="0">
                <a:effectLst/>
              </a:rPr>
              <a:t>Начальник</a:t>
            </a:r>
            <a:r>
              <a:rPr lang="ru-RU" sz="1800" b="1" i="0" dirty="0">
                <a:effectLst/>
                <a:latin typeface="Georgia" panose="02040502050405020303" pitchFamily="18" charset="0"/>
              </a:rPr>
              <a:t> ЦНППМ ПР АСОУ МО</a:t>
            </a:r>
          </a:p>
          <a:p>
            <a:pPr algn="r"/>
            <a:r>
              <a:rPr lang="ru-RU" b="1" dirty="0">
                <a:latin typeface="Georgia" panose="02040502050405020303" pitchFamily="18" charset="0"/>
              </a:rPr>
              <a:t>Кудрова Л.Г.</a:t>
            </a:r>
            <a:endParaRPr lang="ru-RU" sz="1800" b="1" i="0" dirty="0"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05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3F4238-BCDD-4418-8192-A99CD0F21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39" y="1048175"/>
            <a:ext cx="7726070" cy="39764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63B268-5DFC-4F80-83F6-21575BB64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530" y="3981000"/>
            <a:ext cx="4559709" cy="208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00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43C6926-F3EA-3969-EA16-04CD7032D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084897"/>
              </p:ext>
            </p:extLst>
          </p:nvPr>
        </p:nvGraphicFramePr>
        <p:xfrm>
          <a:off x="286327" y="1174866"/>
          <a:ext cx="9526385" cy="129006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196952">
                  <a:extLst>
                    <a:ext uri="{9D8B030D-6E8A-4147-A177-3AD203B41FA5}">
                      <a16:colId xmlns:a16="http://schemas.microsoft.com/office/drawing/2014/main" val="3579473810"/>
                    </a:ext>
                  </a:extLst>
                </a:gridCol>
                <a:gridCol w="2168285">
                  <a:extLst>
                    <a:ext uri="{9D8B030D-6E8A-4147-A177-3AD203B41FA5}">
                      <a16:colId xmlns:a16="http://schemas.microsoft.com/office/drawing/2014/main" val="857112794"/>
                    </a:ext>
                  </a:extLst>
                </a:gridCol>
                <a:gridCol w="2161148">
                  <a:extLst>
                    <a:ext uri="{9D8B030D-6E8A-4147-A177-3AD203B41FA5}">
                      <a16:colId xmlns:a16="http://schemas.microsoft.com/office/drawing/2014/main" val="12012010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Нормативная база (локальные акты) образовательной организации приведена в соответствие с требованиями обновленных ФГОС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7549784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FDE2E5-F13B-806C-CD3F-9E2E5B692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807" y="1316110"/>
            <a:ext cx="6589120" cy="4403046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372D1E35-56DE-3ECA-4D61-4157535BAC23}"/>
              </a:ext>
            </a:extLst>
          </p:cNvPr>
          <p:cNvSpPr/>
          <p:nvPr/>
        </p:nvSpPr>
        <p:spPr>
          <a:xfrm>
            <a:off x="9742514" y="1280160"/>
            <a:ext cx="2449485" cy="432261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2D0C95-3AAC-B06D-AF26-1605F20C545E}"/>
              </a:ext>
            </a:extLst>
          </p:cNvPr>
          <p:cNvSpPr txBox="1"/>
          <p:nvPr/>
        </p:nvSpPr>
        <p:spPr>
          <a:xfrm>
            <a:off x="203200" y="2541670"/>
            <a:ext cx="5486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Правила приема граждан на обучение</a:t>
            </a:r>
          </a:p>
          <a:p>
            <a:r>
              <a:rPr lang="ru-RU" dirty="0"/>
              <a:t>Положение о порядке зачета результатов освоения обучающимися учебных предметов</a:t>
            </a:r>
          </a:p>
          <a:p>
            <a:r>
              <a:rPr lang="ru-RU" dirty="0"/>
              <a:t>Положение о языках образования</a:t>
            </a:r>
          </a:p>
          <a:p>
            <a:r>
              <a:rPr lang="ru-RU" dirty="0"/>
              <a:t>Положение, регламентирующее режим занятий обучающихся</a:t>
            </a:r>
          </a:p>
          <a:p>
            <a:r>
              <a:rPr lang="ru-RU" dirty="0"/>
              <a:t>Положение о текущем контроле успеваемости и промежуточной аттестации обучающихся</a:t>
            </a:r>
          </a:p>
          <a:p>
            <a:r>
              <a:rPr lang="ru-RU" dirty="0"/>
              <a:t>Положение об организации обучения лиц с ограниченными возможностями</a:t>
            </a:r>
          </a:p>
          <a:p>
            <a:r>
              <a:rPr lang="ru-RU" dirty="0">
                <a:solidFill>
                  <a:srgbClr val="C00000"/>
                </a:solidFill>
              </a:rPr>
              <a:t>Положение о рабочих программах</a:t>
            </a:r>
          </a:p>
          <a:p>
            <a:r>
              <a:rPr lang="ru-RU" dirty="0">
                <a:solidFill>
                  <a:srgbClr val="C00000"/>
                </a:solidFill>
              </a:rPr>
              <a:t>Положение о внеурочной деятельности</a:t>
            </a:r>
          </a:p>
          <a:p>
            <a:r>
              <a:rPr lang="ru-RU" dirty="0">
                <a:solidFill>
                  <a:srgbClr val="C00000"/>
                </a:solidFill>
              </a:rPr>
              <a:t>Положение об ИУП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331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43C6926-F3EA-3969-EA16-04CD7032D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235040"/>
              </p:ext>
            </p:extLst>
          </p:nvPr>
        </p:nvGraphicFramePr>
        <p:xfrm>
          <a:off x="2126465" y="1584039"/>
          <a:ext cx="9526385" cy="225399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196952">
                  <a:extLst>
                    <a:ext uri="{9D8B030D-6E8A-4147-A177-3AD203B41FA5}">
                      <a16:colId xmlns:a16="http://schemas.microsoft.com/office/drawing/2014/main" val="3579473810"/>
                    </a:ext>
                  </a:extLst>
                </a:gridCol>
                <a:gridCol w="2168285">
                  <a:extLst>
                    <a:ext uri="{9D8B030D-6E8A-4147-A177-3AD203B41FA5}">
                      <a16:colId xmlns:a16="http://schemas.microsoft.com/office/drawing/2014/main" val="857112794"/>
                    </a:ext>
                  </a:extLst>
                </a:gridCol>
                <a:gridCol w="2161148">
                  <a:extLst>
                    <a:ext uri="{9D8B030D-6E8A-4147-A177-3AD203B41FA5}">
                      <a16:colId xmlns:a16="http://schemas.microsoft.com/office/drawing/2014/main" val="12012010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Приведены в соответствие к кадровым и психолого-педагогическим условиям реализации ООП штатное расписание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9514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Приведены в соответствие к кадровым и психолого-педагогическим условиям реализации ООП должностные инструкции работников ОО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541986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E4956D5-D61B-5AA9-5D92-EBD82920DBB7}"/>
              </a:ext>
            </a:extLst>
          </p:cNvPr>
          <p:cNvSpPr txBox="1"/>
          <p:nvPr/>
        </p:nvSpPr>
        <p:spPr>
          <a:xfrm>
            <a:off x="2126465" y="4904629"/>
            <a:ext cx="665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Обновленная модель внеурочной деятельности</a:t>
            </a:r>
          </a:p>
        </p:txBody>
      </p:sp>
      <p:sp>
        <p:nvSpPr>
          <p:cNvPr id="6" name="Стрелка: изогнутая влево 5">
            <a:extLst>
              <a:ext uri="{FF2B5EF4-FFF2-40B4-BE49-F238E27FC236}">
                <a16:creationId xmlns:a16="http://schemas.microsoft.com/office/drawing/2014/main" id="{090C446C-4B30-6D36-358F-63072EFA4811}"/>
              </a:ext>
            </a:extLst>
          </p:cNvPr>
          <p:cNvSpPr/>
          <p:nvPr/>
        </p:nvSpPr>
        <p:spPr>
          <a:xfrm rot="10454529">
            <a:off x="548210" y="2284377"/>
            <a:ext cx="1302651" cy="279278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70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C032342-D583-2F30-8DE9-3E0506D8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536071"/>
              </p:ext>
            </p:extLst>
          </p:nvPr>
        </p:nvGraphicFramePr>
        <p:xfrm>
          <a:off x="199504" y="2325864"/>
          <a:ext cx="9063037" cy="256565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944180">
                  <a:extLst>
                    <a:ext uri="{9D8B030D-6E8A-4147-A177-3AD203B41FA5}">
                      <a16:colId xmlns:a16="http://schemas.microsoft.com/office/drawing/2014/main" val="2534155777"/>
                    </a:ext>
                  </a:extLst>
                </a:gridCol>
                <a:gridCol w="2062823">
                  <a:extLst>
                    <a:ext uri="{9D8B030D-6E8A-4147-A177-3AD203B41FA5}">
                      <a16:colId xmlns:a16="http://schemas.microsoft.com/office/drawing/2014/main" val="4042255196"/>
                    </a:ext>
                  </a:extLst>
                </a:gridCol>
                <a:gridCol w="2056034">
                  <a:extLst>
                    <a:ext uri="{9D8B030D-6E8A-4147-A177-3AD203B41FA5}">
                      <a16:colId xmlns:a16="http://schemas.microsoft.com/office/drawing/2014/main" val="40218059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Определен список учебников, учебных пособий и ЦОР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7431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Обеспечена доступность информационно-методических ресурсов для всех участников образовательных отношений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1101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Обновлен/укомплектован библиотечно-информационный центр ОО учебной и учебно-методической литературой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3392517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24D2A6-7744-C752-757E-A28E78D0F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017" y="2306167"/>
            <a:ext cx="6598855" cy="2714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A5B1E-BA3E-15B8-6F81-CA291E48038F}"/>
              </a:ext>
            </a:extLst>
          </p:cNvPr>
          <p:cNvSpPr txBox="1"/>
          <p:nvPr/>
        </p:nvSpPr>
        <p:spPr>
          <a:xfrm>
            <a:off x="5742644" y="1346519"/>
            <a:ext cx="6093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https://fpu.edu.ru/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822867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CA9CCF-35B8-4356-B55A-D3F7DC58BA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65"/>
          <a:stretch/>
        </p:blipFill>
        <p:spPr>
          <a:xfrm>
            <a:off x="943583" y="1324129"/>
            <a:ext cx="9331689" cy="444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80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3FF35C-C3A3-4B90-BE19-583A60148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64" y="1457300"/>
            <a:ext cx="10354879" cy="431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65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622C2DA-AAC2-1793-63E1-6677E4C8D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761385"/>
              </p:ext>
            </p:extLst>
          </p:nvPr>
        </p:nvGraphicFramePr>
        <p:xfrm>
          <a:off x="1185543" y="2470564"/>
          <a:ext cx="8756477" cy="191687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756477">
                  <a:extLst>
                    <a:ext uri="{9D8B030D-6E8A-4147-A177-3AD203B41FA5}">
                      <a16:colId xmlns:a16="http://schemas.microsoft.com/office/drawing/2014/main" val="940607867"/>
                    </a:ext>
                  </a:extLst>
                </a:gridCol>
              </a:tblGrid>
              <a:tr h="191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Определена модель реализации сетевых форм взаимодействия ОО с организациями дополнительного образования, учреждениями культуры и спорта в реализации ООП, соответствующих требованиям обновленных ФГОС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9201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913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C8A1100-764F-5B30-649F-C7117EE25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938726"/>
              </p:ext>
            </p:extLst>
          </p:nvPr>
        </p:nvGraphicFramePr>
        <p:xfrm>
          <a:off x="119754" y="1095224"/>
          <a:ext cx="9423256" cy="258013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140691">
                  <a:extLst>
                    <a:ext uri="{9D8B030D-6E8A-4147-A177-3AD203B41FA5}">
                      <a16:colId xmlns:a16="http://schemas.microsoft.com/office/drawing/2014/main" val="3498680886"/>
                    </a:ext>
                  </a:extLst>
                </a:gridCol>
                <a:gridCol w="2144812">
                  <a:extLst>
                    <a:ext uri="{9D8B030D-6E8A-4147-A177-3AD203B41FA5}">
                      <a16:colId xmlns:a16="http://schemas.microsoft.com/office/drawing/2014/main" val="1341485258"/>
                    </a:ext>
                  </a:extLst>
                </a:gridCol>
                <a:gridCol w="2137753">
                  <a:extLst>
                    <a:ext uri="{9D8B030D-6E8A-4147-A177-3AD203B41FA5}">
                      <a16:colId xmlns:a16="http://schemas.microsoft.com/office/drawing/2014/main" val="20901366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Разработан план работы внутренних методических объединений с ориентацией на рассмотрение и методическую помощь педагогическим работникам в вопросах реализации обновленных ФГОС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6463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Сформированы методические группы по всем направлениям функциональной грамотности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4066941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19B082-D3AE-E950-3870-118B0C515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450" y="2420549"/>
            <a:ext cx="6728796" cy="334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73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FD85463-BB23-CF6E-0130-396F36FC6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194249"/>
              </p:ext>
            </p:extLst>
          </p:nvPr>
        </p:nvGraphicFramePr>
        <p:xfrm>
          <a:off x="1000904" y="1524458"/>
          <a:ext cx="9423256" cy="258013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140691">
                  <a:extLst>
                    <a:ext uri="{9D8B030D-6E8A-4147-A177-3AD203B41FA5}">
                      <a16:colId xmlns:a16="http://schemas.microsoft.com/office/drawing/2014/main" val="910340920"/>
                    </a:ext>
                  </a:extLst>
                </a:gridCol>
                <a:gridCol w="2144812">
                  <a:extLst>
                    <a:ext uri="{9D8B030D-6E8A-4147-A177-3AD203B41FA5}">
                      <a16:colId xmlns:a16="http://schemas.microsoft.com/office/drawing/2014/main" val="1705216201"/>
                    </a:ext>
                  </a:extLst>
                </a:gridCol>
                <a:gridCol w="2137753">
                  <a:extLst>
                    <a:ext uri="{9D8B030D-6E8A-4147-A177-3AD203B41FA5}">
                      <a16:colId xmlns:a16="http://schemas.microsoft.com/office/drawing/2014/main" val="683403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Осуществлено повышение квалификации управленческой команды по вопросам введения по обновленным ФГОС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1496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Осуществлено повышение квалификации педагогов по вопросам введения по обновленным ФГОС в рамках КПК программ  Академии Минпросвещения, реализуемых АСОУ, ГГТУ, ГГСУ, некоторыми ММС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9328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866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81093" y="222387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D08B7-1226-4A52-82F7-24168C7ED60C}"/>
              </a:ext>
            </a:extLst>
          </p:cNvPr>
          <p:cNvSpPr txBox="1"/>
          <p:nvPr/>
        </p:nvSpPr>
        <p:spPr>
          <a:xfrm>
            <a:off x="1726211" y="582838"/>
            <a:ext cx="8823611" cy="6905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9994" algn="just"/>
            <a:r>
              <a:rPr lang="ru-RU" sz="18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Учителя, которые приступят с 01.09.2022 года к осуществлению деятельности по реализации программ начального и основного общего образования в соответствии с требованиями ФГОС, должны пройти обучение по программе повышения квалификации «Реализация требований обновленных ФГОС НОО, ФГОС ООО в работе учителя».</a:t>
            </a:r>
          </a:p>
          <a:p>
            <a:pPr indent="239994" algn="just"/>
            <a:endParaRPr lang="ru-RU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39994" algn="just"/>
            <a:r>
              <a:rPr lang="ru-RU" sz="18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Заключены лицензионные договора о предоставлении права использования программы повышения квалификации» и обучающего </a:t>
            </a:r>
            <a:r>
              <a:rPr lang="ru-RU" sz="18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18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 ней между ФГАОУ ДПО «Академия </a:t>
            </a:r>
            <a:r>
              <a:rPr lang="ru-RU" sz="18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8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России» и вузами Московской области (АСОУ, МГОУ, ГСГУ, ГГТУ), а также с учебно-методическими центрами Раменского г.о. и Пушкинского г.о.</a:t>
            </a:r>
          </a:p>
          <a:p>
            <a:pPr indent="239994" algn="just"/>
            <a:endParaRPr lang="ru-RU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39994" algn="just"/>
            <a:r>
              <a:rPr lang="ru-RU" sz="18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 освоения программы ПК – 36 часов, </a:t>
            </a:r>
            <a:r>
              <a:rPr lang="ru-RU" sz="18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очно-заочная</a:t>
            </a:r>
            <a:r>
              <a:rPr lang="ru-RU" sz="18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форма с применением электронного обучения.</a:t>
            </a:r>
          </a:p>
          <a:p>
            <a:pPr indent="239994" algn="just"/>
            <a:endParaRPr lang="ru-RU" sz="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39994" algn="just"/>
            <a:r>
              <a:rPr lang="ru-RU" sz="1867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обучения по программе ПК</a:t>
            </a:r>
          </a:p>
          <a:p>
            <a:pPr indent="239994" algn="just"/>
            <a:r>
              <a:rPr lang="ru-RU" sz="1867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Знать: </a:t>
            </a:r>
            <a:r>
              <a:rPr lang="ru-RU" sz="18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отличительные особенности обновленных ФГОС НОО/ФГОС ООО, примерных рабочих программ.</a:t>
            </a:r>
          </a:p>
          <a:p>
            <a:pPr indent="239994" algn="just"/>
            <a:r>
              <a:rPr lang="ru-RU" sz="1867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Уметь: </a:t>
            </a:r>
            <a:r>
              <a:rPr lang="ru-RU" sz="18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применять обновленные ФГОС НОО/ФГОС ООО, примерные рабочие программы для анализа УМК, проектирования учебного занятия, разработки учебных заданий.</a:t>
            </a:r>
          </a:p>
          <a:p>
            <a:pPr indent="239994" algn="just"/>
            <a:endParaRPr lang="ru-RU" sz="186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39994" algn="just"/>
            <a:endParaRPr lang="ru-RU" sz="186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39994" algn="just"/>
            <a:endParaRPr lang="ru-RU" sz="186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39994" algn="just"/>
            <a:endParaRPr lang="ru-RU" sz="1867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39994" algn="just"/>
            <a:endParaRPr lang="ru-RU" altLang="ru-RU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61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303E7F-5844-4313-792F-22AD28ECB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141" y="889462"/>
            <a:ext cx="5258337" cy="507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53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28921" y="564995"/>
          <a:ext cx="8288094" cy="47216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7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1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27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1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17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7309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2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разделов (модулей) и тем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часов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 учебных занятий, учебных работ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Самостоятельная работа, час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контроля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 vMerge="1"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Лекция, час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Интерактивное (практическое) занятие,</a:t>
                      </a:r>
                      <a:r>
                        <a:rPr lang="ru-RU" sz="12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час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Модуль 1. Нормативное и методическое обеспечение внедрения обновленных ФГОС НОО, ФГОС ООО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тест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1.1.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Особенности содержания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обновленных ФГОС НОО, ФГОС ООО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1.2.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Методологическая основа</a:t>
                      </a:r>
                      <a:r>
                        <a:rPr lang="ru-RU" sz="1200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обновленных ФГОС НОО,  ФГОС ООО и требования к результатам освоения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практическая</a:t>
                      </a:r>
                      <a:r>
                        <a:rPr lang="ru-RU" sz="1200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работа</a:t>
                      </a:r>
                      <a:endParaRPr lang="ru-RU" sz="12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1.3.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Современное учебное занятие в условиях введения обновленных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ФГОС НОО, ФГОС ООО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практическая</a:t>
                      </a:r>
                      <a:r>
                        <a:rPr lang="ru-RU" sz="1200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работа</a:t>
                      </a:r>
                      <a:endParaRPr lang="ru-RU" sz="12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24077" y="600679"/>
          <a:ext cx="8288094" cy="60346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3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92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7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53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3185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2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разделов (модулей) и тем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часов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 учебных занятий, учебных работ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Самостоятельная работа, час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контроля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 vMerge="1"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Лекция, час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Интерактивное (практическое) занятие,</a:t>
                      </a:r>
                      <a:r>
                        <a:rPr lang="ru-RU" sz="12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час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Модуль 2. Внедрение обновленных ФГОС НОО, ФГОС ООО в предметном</a:t>
                      </a:r>
                    </a:p>
                    <a:p>
                      <a:pPr algn="just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обучении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2.1.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Примерная рабочая программа по предмету: структура и содержание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практическая</a:t>
                      </a:r>
                      <a:r>
                        <a:rPr lang="ru-RU" sz="1200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работа</a:t>
                      </a:r>
                      <a:endParaRPr lang="ru-RU" sz="12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2.2.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Проектирование учебного</a:t>
                      </a:r>
                    </a:p>
                    <a:p>
                      <a:pPr marL="0" algn="just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занятия на основании примерной рабочей программы по предмету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практическая</a:t>
                      </a:r>
                      <a:r>
                        <a:rPr lang="ru-RU" sz="1200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работа</a:t>
                      </a:r>
                      <a:endParaRPr lang="ru-RU" sz="12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208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2.3.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Практикум по разработке</a:t>
                      </a:r>
                    </a:p>
                    <a:p>
                      <a:pPr marL="0" algn="just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учебных заданий для</a:t>
                      </a:r>
                    </a:p>
                    <a:p>
                      <a:pPr marL="0" algn="just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формирования предметных,</a:t>
                      </a:r>
                    </a:p>
                    <a:p>
                      <a:pPr marL="0" algn="just" defTabSz="457200" rtl="0" eaLnBrk="1" latinLnBrk="0" hangingPunct="1"/>
                      <a:r>
                        <a:rPr lang="ru-RU" sz="1200" kern="12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метапредметных</a:t>
                      </a: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личностных результатов освоения образовательной программы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практическая</a:t>
                      </a:r>
                      <a:r>
                        <a:rPr lang="ru-RU" sz="1200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работа</a:t>
                      </a:r>
                      <a:endParaRPr lang="ru-RU" sz="12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2.4.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Обобщение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Итоговая аттестация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Тест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819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3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3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3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3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3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3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DD08B7-1226-4A52-82F7-24168C7ED60C}"/>
              </a:ext>
            </a:extLst>
          </p:cNvPr>
          <p:cNvSpPr txBox="1"/>
          <p:nvPr/>
        </p:nvSpPr>
        <p:spPr>
          <a:xfrm>
            <a:off x="1720262" y="737468"/>
            <a:ext cx="8829559" cy="6208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9994" algn="just"/>
            <a:r>
              <a:rPr lang="ru-RU" altLang="ru-RU" sz="18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руководителей общеобразовательных организаций Московской области АСОУ разработана программа повышения квалификации «Организационная модель введения обновленных ФГОС общего образования». </a:t>
            </a:r>
          </a:p>
          <a:p>
            <a:pPr indent="239994" algn="just"/>
            <a:r>
              <a:rPr lang="ru-RU" sz="1867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10.05.2022 г. подано 946 заявок на обучение (май-июнь).</a:t>
            </a:r>
          </a:p>
          <a:p>
            <a:pPr indent="239994" algn="just"/>
            <a:r>
              <a:rPr lang="ru-RU" altLang="ru-RU" sz="1867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настоящее время проходят обучение 185 человек.</a:t>
            </a:r>
            <a:endParaRPr lang="ru-RU" altLang="ru-RU" sz="186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39994" algn="just"/>
            <a:endParaRPr lang="ru-RU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39994" algn="just"/>
            <a:r>
              <a:rPr lang="ru-RU" altLang="ru-RU" sz="18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соответствии с Планом мероприятий АСОУ по научно-методическому сопровождению введения обновленных ФГОС муниципалитеты были проинформированы о проведении курсов по типовой программе 3 потоками с 15 февраля, 15 марта и 15 апреля. </a:t>
            </a:r>
          </a:p>
          <a:p>
            <a:pPr indent="239994" algn="just"/>
            <a:r>
              <a:rPr lang="ru-RU" sz="1867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10.05.2022 г. подано 18202 заявки на обучение.</a:t>
            </a:r>
          </a:p>
          <a:p>
            <a:pPr indent="239994" algn="just"/>
            <a:endParaRPr lang="ru-RU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39994" algn="just"/>
            <a:r>
              <a:rPr lang="ru-RU" sz="18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состоянию на 10.05.2022 г. количество педагогов, прошедших и завершающих обучение по типовой программе, составляет 10799 человек (2212 – учителя начальной школы, 8587 – учителя-предметники).</a:t>
            </a:r>
            <a:endParaRPr lang="ru-RU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39994" algn="just"/>
            <a:r>
              <a:rPr lang="ru-RU" sz="18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Приступят к обучению  в мае-июне 7395 педагогов (3748 – учителя начальной школы, 3647 – учителя-предметники).</a:t>
            </a:r>
          </a:p>
          <a:p>
            <a:pPr indent="239994" algn="just"/>
            <a:endParaRPr lang="ru-RU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39994" algn="just"/>
            <a:r>
              <a:rPr lang="ru-RU" sz="1867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16.05.2022 г. </a:t>
            </a:r>
            <a:r>
              <a:rPr lang="ru-RU" sz="18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будет осуществляться проверка остаточных знаний учителей по программе в электронной информационно-образовательной среде АСОУ.</a:t>
            </a:r>
          </a:p>
          <a:p>
            <a:pPr indent="239994" algn="just"/>
            <a:endParaRPr lang="ru-RU" sz="186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39994" algn="just"/>
            <a:endParaRPr lang="ru-RU" sz="186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39994" algn="just"/>
            <a:endParaRPr lang="ru-RU" sz="186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1CA49E-02DC-18B0-1750-41ADA0240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552" y="1274619"/>
            <a:ext cx="7948551" cy="45959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DA6C4A-4049-2A4A-E0B8-0142A15430F8}"/>
              </a:ext>
            </a:extLst>
          </p:cNvPr>
          <p:cNvSpPr txBox="1"/>
          <p:nvPr/>
        </p:nvSpPr>
        <p:spPr>
          <a:xfrm>
            <a:off x="203897" y="2382982"/>
            <a:ext cx="3870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Подача заявки до 25.05</a:t>
            </a:r>
          </a:p>
        </p:txBody>
      </p:sp>
    </p:spTree>
    <p:extLst>
      <p:ext uri="{BB962C8B-B14F-4D97-AF65-F5344CB8AC3E}">
        <p14:creationId xmlns:p14="http://schemas.microsoft.com/office/powerpoint/2010/main" val="3209379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1089A85-3FAC-B544-D27D-8CFFF9474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844381"/>
              </p:ext>
            </p:extLst>
          </p:nvPr>
        </p:nvGraphicFramePr>
        <p:xfrm>
          <a:off x="424873" y="1265382"/>
          <a:ext cx="11096567" cy="440715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035762">
                  <a:extLst>
                    <a:ext uri="{9D8B030D-6E8A-4147-A177-3AD203B41FA5}">
                      <a16:colId xmlns:a16="http://schemas.microsoft.com/office/drawing/2014/main" val="3654422731"/>
                    </a:ext>
                  </a:extLst>
                </a:gridCol>
                <a:gridCol w="2534573">
                  <a:extLst>
                    <a:ext uri="{9D8B030D-6E8A-4147-A177-3AD203B41FA5}">
                      <a16:colId xmlns:a16="http://schemas.microsoft.com/office/drawing/2014/main" val="578137349"/>
                    </a:ext>
                  </a:extLst>
                </a:gridCol>
                <a:gridCol w="2526232">
                  <a:extLst>
                    <a:ext uri="{9D8B030D-6E8A-4147-A177-3AD203B41FA5}">
                      <a16:colId xmlns:a16="http://schemas.microsoft.com/office/drawing/2014/main" val="4195642919"/>
                    </a:ext>
                  </a:extLst>
                </a:gridCol>
              </a:tblGrid>
              <a:tr h="3991427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dirty="0">
                          <a:effectLst/>
                        </a:rPr>
                        <a:t>Сформирована система мониторинга готовности каждого педагога к реализации обновленных ФГОС 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</a:rPr>
                        <a:t>пройдены КПК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</a:rPr>
                        <a:t>утверждены рабочие программы 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</a:rPr>
                        <a:t>в календарно-тематическое планирование встроены задания по формированию функциональной грамотности 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</a:rPr>
                        <a:t>в педагогическую деятельность включены федеральные онлайн конструкторы, электронные конспекты уроков 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</a:rPr>
                        <a:t>имеется банк приёмов по решению в урочной и внеурочной деятельности задач воспитания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6005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943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C46FF58-F63C-15F5-4E1F-7706E883D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015418"/>
              </p:ext>
            </p:extLst>
          </p:nvPr>
        </p:nvGraphicFramePr>
        <p:xfrm>
          <a:off x="748145" y="2216017"/>
          <a:ext cx="9742516" cy="192786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314857">
                  <a:extLst>
                    <a:ext uri="{9D8B030D-6E8A-4147-A177-3AD203B41FA5}">
                      <a16:colId xmlns:a16="http://schemas.microsoft.com/office/drawing/2014/main" val="1187317478"/>
                    </a:ext>
                  </a:extLst>
                </a:gridCol>
                <a:gridCol w="2217478">
                  <a:extLst>
                    <a:ext uri="{9D8B030D-6E8A-4147-A177-3AD203B41FA5}">
                      <a16:colId xmlns:a16="http://schemas.microsoft.com/office/drawing/2014/main" val="966505118"/>
                    </a:ext>
                  </a:extLst>
                </a:gridCol>
                <a:gridCol w="2210181">
                  <a:extLst>
                    <a:ext uri="{9D8B030D-6E8A-4147-A177-3AD203B41FA5}">
                      <a16:colId xmlns:a16="http://schemas.microsoft.com/office/drawing/2014/main" val="31298714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Обеспечены материально-технические условия реализации ООП НОО и ООО, соответствующей требованиям обновленных ФГОС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7915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Включены во ВСОКО виды мониторингов реализации условий готовности ФГОС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147794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4D6D5AF-8F1B-8253-E07D-815685896326}"/>
              </a:ext>
            </a:extLst>
          </p:cNvPr>
          <p:cNvSpPr txBox="1"/>
          <p:nvPr/>
        </p:nvSpPr>
        <p:spPr>
          <a:xfrm>
            <a:off x="2503054" y="472446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https://www.youtube.com/watch?v=jekiyj1I9lQ&amp;t=59s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352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C5BA52-5141-4851-B948-7D0439D37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55" y="1202773"/>
            <a:ext cx="10324289" cy="484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33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7D8D03-3257-4871-A33E-C40D061C0D10}"/>
              </a:ext>
            </a:extLst>
          </p:cNvPr>
          <p:cNvSpPr/>
          <p:nvPr/>
        </p:nvSpPr>
        <p:spPr>
          <a:xfrm>
            <a:off x="4481487" y="1720678"/>
            <a:ext cx="32290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Circe Bold" pitchFamily="34" charset="-52"/>
              </a:rPr>
              <a:t>СПАСИБО </a:t>
            </a: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Circe Bold" pitchFamily="34" charset="-52"/>
              </a:rPr>
              <a:t>ЗА ВНИМАНИЕ!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F72A8D-CEA4-4D95-B51F-4DD78FE1A917}"/>
              </a:ext>
            </a:extLst>
          </p:cNvPr>
          <p:cNvSpPr/>
          <p:nvPr/>
        </p:nvSpPr>
        <p:spPr>
          <a:xfrm>
            <a:off x="4458029" y="2921007"/>
            <a:ext cx="499540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irce Bold" pitchFamily="34" charset="-52"/>
              </a:rPr>
              <a:t>Кудрова Лариса Геннадьевна,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Circe Bold" pitchFamily="34" charset="-52"/>
              </a:rPr>
              <a:t>к.п.н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irce Bold" pitchFamily="34" charset="-52"/>
              </a:rPr>
              <a:t>., </a:t>
            </a: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irce Bold" pitchFamily="34" charset="-52"/>
              </a:rPr>
              <a:t>руководитель ЦНППМ ПР АСОУ</a:t>
            </a: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irce Bold" pitchFamily="34" charset="-52"/>
              </a:rPr>
              <a:t>Тел: +79057384482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Email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l.kudrova@mail.ru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E778CE-A089-4BFC-B5FE-3E1E1E5DB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38" y="1534784"/>
            <a:ext cx="3229025" cy="32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3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C5BA52-5141-4851-B948-7D0439D37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55" y="1202773"/>
            <a:ext cx="10324289" cy="484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E20F225-487B-AC39-F689-FED0B7531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180720"/>
              </p:ext>
            </p:extLst>
          </p:nvPr>
        </p:nvGraphicFramePr>
        <p:xfrm>
          <a:off x="831273" y="1596044"/>
          <a:ext cx="9193875" cy="39568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15557">
                  <a:extLst>
                    <a:ext uri="{9D8B030D-6E8A-4147-A177-3AD203B41FA5}">
                      <a16:colId xmlns:a16="http://schemas.microsoft.com/office/drawing/2014/main" val="3834395496"/>
                    </a:ext>
                  </a:extLst>
                </a:gridCol>
                <a:gridCol w="2092602">
                  <a:extLst>
                    <a:ext uri="{9D8B030D-6E8A-4147-A177-3AD203B41FA5}">
                      <a16:colId xmlns:a16="http://schemas.microsoft.com/office/drawing/2014/main" val="1202267376"/>
                    </a:ext>
                  </a:extLst>
                </a:gridCol>
                <a:gridCol w="2085716">
                  <a:extLst>
                    <a:ext uri="{9D8B030D-6E8A-4147-A177-3AD203B41FA5}">
                      <a16:colId xmlns:a16="http://schemas.microsoft.com/office/drawing/2014/main" val="2560292050"/>
                    </a:ext>
                  </a:extLst>
                </a:gridCol>
              </a:tblGrid>
              <a:tr h="715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Показатели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Достигнуто/ нет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Рекомендации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036327"/>
                  </a:ext>
                </a:extLst>
              </a:tr>
              <a:tr h="1080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Определены цели и задачи сопровождения перехода на обновленный ФГОС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144541"/>
                  </a:ext>
                </a:extLst>
              </a:tr>
              <a:tr h="1080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Определены показатели и их значения готовности перехода на обновленный ФГОС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967099"/>
                  </a:ext>
                </a:extLst>
              </a:tr>
              <a:tr h="1080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Разработан и утвержден план-график/дорожная карта мероприятий по введению обновленных ФГОС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1143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365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C1D307-F696-8FC1-E4A0-085B46CEA47D}"/>
              </a:ext>
            </a:extLst>
          </p:cNvPr>
          <p:cNvSpPr txBox="1"/>
          <p:nvPr/>
        </p:nvSpPr>
        <p:spPr>
          <a:xfrm>
            <a:off x="2152072" y="364944"/>
            <a:ext cx="66871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РЕКОМЕНДУЕМЫЙ ГРАФИК ВВЕДЕНИЯ ФГОС НОО И ФГОС ООО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4C6580-BD0C-5851-6F98-285204C49B5E}"/>
              </a:ext>
            </a:extLst>
          </p:cNvPr>
          <p:cNvSpPr/>
          <p:nvPr/>
        </p:nvSpPr>
        <p:spPr>
          <a:xfrm>
            <a:off x="2264332" y="834430"/>
            <a:ext cx="6653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ДЛЯ ВСЕХ ШКОЛ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B6A8EF-E1A4-BE35-FBAB-02A9276325C3}"/>
              </a:ext>
            </a:extLst>
          </p:cNvPr>
          <p:cNvSpPr/>
          <p:nvPr/>
        </p:nvSpPr>
        <p:spPr>
          <a:xfrm>
            <a:off x="2773922" y="4031809"/>
            <a:ext cx="6143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ДЛЯ ОПОРНЫХ ШКОЛ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75F2B4F-80A4-0A18-77B5-3707FD1AC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611607"/>
              </p:ext>
            </p:extLst>
          </p:nvPr>
        </p:nvGraphicFramePr>
        <p:xfrm>
          <a:off x="415637" y="1203762"/>
          <a:ext cx="10501385" cy="26108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57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6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18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52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47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052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662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2022/2023 уч. 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/202</a:t>
                      </a:r>
                      <a:r>
                        <a:rPr lang="en-US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уч. 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2024/2025 уч. 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257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Обязательное введение ФГОС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Введение ФГОС по мере готовности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5D3BE15-D993-E6CF-DC7A-C7D468088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280871"/>
              </p:ext>
            </p:extLst>
          </p:nvPr>
        </p:nvGraphicFramePr>
        <p:xfrm>
          <a:off x="415637" y="4493474"/>
          <a:ext cx="10501384" cy="15300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57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5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6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18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52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47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052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081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2022/2023 уч.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2023/2024 уч.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955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EF0C92-CA08-7B20-6560-33ABB1708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192" y="414606"/>
            <a:ext cx="6375002" cy="535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3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780E269-EB17-DA63-67CE-F6B6CB90A3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735874"/>
              </p:ext>
            </p:extLst>
          </p:nvPr>
        </p:nvGraphicFramePr>
        <p:xfrm>
          <a:off x="598517" y="1712421"/>
          <a:ext cx="10390909" cy="43392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68577">
                  <a:extLst>
                    <a:ext uri="{9D8B030D-6E8A-4147-A177-3AD203B41FA5}">
                      <a16:colId xmlns:a16="http://schemas.microsoft.com/office/drawing/2014/main" val="4063364922"/>
                    </a:ext>
                  </a:extLst>
                </a:gridCol>
                <a:gridCol w="2365057">
                  <a:extLst>
                    <a:ext uri="{9D8B030D-6E8A-4147-A177-3AD203B41FA5}">
                      <a16:colId xmlns:a16="http://schemas.microsoft.com/office/drawing/2014/main" val="1509358677"/>
                    </a:ext>
                  </a:extLst>
                </a:gridCol>
                <a:gridCol w="2357275">
                  <a:extLst>
                    <a:ext uri="{9D8B030D-6E8A-4147-A177-3AD203B41FA5}">
                      <a16:colId xmlns:a16="http://schemas.microsoft.com/office/drawing/2014/main" val="2870727098"/>
                    </a:ext>
                  </a:extLst>
                </a:gridCol>
              </a:tblGrid>
              <a:tr h="5607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Достигнуто/ нет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Рекомендации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1763743"/>
                  </a:ext>
                </a:extLst>
              </a:tr>
              <a:tr h="2176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Разработаны и утверждены основные образовательные программы НОО и ООО, соответствующие обновленным ФГОС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 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+mn-lt"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4415389"/>
                  </a:ext>
                </a:extLst>
              </a:tr>
              <a:tr h="5258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+mn-lt"/>
                        </a:rPr>
                        <a:t>Разработаны рабочие программы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+mn-lt"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+mn-lt"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8070448"/>
                  </a:ext>
                </a:extLst>
              </a:tr>
              <a:tr h="1076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+mn-lt"/>
                        </a:rPr>
                        <a:t>Разработаны программы внеурочной деятельности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+mn-lt"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 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101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981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AFC70B-5D46-4C78-A16B-5F72DB366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228" y="1613130"/>
            <a:ext cx="8220790" cy="4900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DC76FD-9E2C-91AA-B2C3-91EC563A218E}"/>
              </a:ext>
            </a:extLst>
          </p:cNvPr>
          <p:cNvSpPr txBox="1"/>
          <p:nvPr/>
        </p:nvSpPr>
        <p:spPr>
          <a:xfrm>
            <a:off x="2830484" y="521916"/>
            <a:ext cx="60932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https://edsoo.ru/</a:t>
            </a:r>
          </a:p>
        </p:txBody>
      </p:sp>
    </p:spTree>
    <p:extLst>
      <p:ext uri="{BB962C8B-B14F-4D97-AF65-F5344CB8AC3E}">
        <p14:creationId xmlns:p14="http://schemas.microsoft.com/office/powerpoint/2010/main" val="878506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8395DC-571A-4248-B0F7-862FDD090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6908"/>
            <a:ext cx="8797422" cy="44189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65625E-E11B-4428-8D3B-BA6E33F89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144" y="2962853"/>
            <a:ext cx="1921586" cy="192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48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7364</TotalTime>
  <Words>1119</Words>
  <Application>Microsoft Office PowerPoint</Application>
  <PresentationFormat>Широкоэкранный</PresentationFormat>
  <Paragraphs>269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Circe Bold</vt:lpstr>
      <vt:lpstr>Georgia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 Мигеева</dc:creator>
  <cp:lastModifiedBy>Лариса Кудрова</cp:lastModifiedBy>
  <cp:revision>56</cp:revision>
  <dcterms:created xsi:type="dcterms:W3CDTF">2021-08-23T14:20:13Z</dcterms:created>
  <dcterms:modified xsi:type="dcterms:W3CDTF">2022-05-23T08:27:16Z</dcterms:modified>
</cp:coreProperties>
</file>